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6858000" cx="12192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704">
          <p15:clr>
            <a:srgbClr val="A4A3A4"/>
          </p15:clr>
        </p15:guide>
        <p15:guide id="2" orient="horz" pos="2160">
          <p15:clr>
            <a:srgbClr val="A4A3A4"/>
          </p15:clr>
        </p15:guide>
        <p15:guide id="3" orient="horz" pos="529">
          <p15:clr>
            <a:srgbClr val="A4A3A4"/>
          </p15:clr>
        </p15:guide>
        <p15:guide id="4" orient="horz" pos="1524">
          <p15:clr>
            <a:srgbClr val="A4A3A4"/>
          </p15:clr>
        </p15:guide>
        <p15:guide id="5" orient="horz" pos="224">
          <p15:clr>
            <a:srgbClr val="A4A3A4"/>
          </p15:clr>
        </p15:guide>
        <p15:guide id="6" pos="301">
          <p15:clr>
            <a:srgbClr val="A4A3A4"/>
          </p15:clr>
        </p15:guide>
        <p15:guide id="7" pos="3840">
          <p15:clr>
            <a:srgbClr val="A4A3A4"/>
          </p15:clr>
        </p15:guide>
        <p15:guide id="8" orient="horz" pos="1904">
          <p15:clr>
            <a:srgbClr val="A4A3A4"/>
          </p15:clr>
        </p15:guide>
        <p15:guide id="9" orient="horz" pos="700">
          <p15:clr>
            <a:srgbClr val="A4A3A4"/>
          </p15:clr>
        </p15:guide>
        <p15:guide id="10" orient="horz" pos="1528">
          <p15:clr>
            <a:srgbClr val="A4A3A4"/>
          </p15:clr>
        </p15:guide>
        <p15:guide id="11" orient="horz" pos="233">
          <p15:clr>
            <a:srgbClr val="A4A3A4"/>
          </p15:clr>
        </p15:guide>
        <p15:guide id="12" orient="horz" pos="1715">
          <p15:clr>
            <a:srgbClr val="A4A3A4"/>
          </p15:clr>
        </p15:guide>
        <p15:guide id="13" orient="horz" pos="203">
          <p15:clr>
            <a:srgbClr val="A4A3A4"/>
          </p15:clr>
        </p15:guide>
        <p15:guide id="14" pos="3644">
          <p15:clr>
            <a:srgbClr val="A4A3A4"/>
          </p15:clr>
        </p15:guide>
        <p15:guide id="15" pos="3773">
          <p15:clr>
            <a:srgbClr val="A4A3A4"/>
          </p15:clr>
        </p15:guide>
        <p15:guide id="16" pos="313">
          <p15:clr>
            <a:srgbClr val="A4A3A4"/>
          </p15:clr>
        </p15:guide>
      </p15:sldGuideLst>
    </p:ext>
    <p:ext uri="http://customooxmlschemas.google.com/">
      <go:slidesCustomData xmlns:go="http://customooxmlschemas.google.com/" r:id="rId32" roundtripDataSignature="AMtx7mgbHKvWPl0HKvo5xRNNjjlY1XUs+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84293D-9ECB-4932-BA60-ED24FD376D43}">
  <a:tblStyle styleId="{4684293D-9ECB-4932-BA60-ED24FD376D4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0F0F0"/>
          </a:solidFill>
        </a:fill>
      </a:tcStyle>
    </a:wholeTbl>
    <a:band1H>
      <a:tcTxStyle b="off" i="off"/>
      <a:tcStyle>
        <a:fill>
          <a:solidFill>
            <a:srgbClr val="E0E0E0"/>
          </a:solidFill>
        </a:fill>
      </a:tcStyle>
    </a:band1H>
    <a:band2H>
      <a:tcTxStyle b="off" i="off"/>
    </a:band2H>
    <a:band1V>
      <a:tcTxStyle b="off" i="off"/>
      <a:tcStyle>
        <a:fill>
          <a:solidFill>
            <a:srgbClr val="E0E0E0"/>
          </a:solidFill>
        </a:fill>
      </a:tcStyle>
    </a:band1V>
    <a:band2V>
      <a:tcTxStyle b="off" i="off"/>
    </a:band2V>
    <a:lastCol>
      <a:tcTxStyle b="on" i="off">
        <a:font>
          <a:latin typeface="Calibri"/>
          <a:ea typeface="Calibri"/>
          <a:cs typeface="Calibri"/>
        </a:font>
        <a:schemeClr val="lt1"/>
      </a:tcTxStyle>
      <a:tcStyle>
        <a:fill>
          <a:solidFill>
            <a:schemeClr val="accent3"/>
          </a:solidFill>
        </a:fill>
      </a:tcStyle>
    </a:lastCol>
    <a:firstCol>
      <a:tcTxStyle b="on" i="off">
        <a:font>
          <a:latin typeface="Calibri"/>
          <a:ea typeface="Calibri"/>
          <a:cs typeface="Calibri"/>
        </a:font>
        <a:schemeClr val="lt1"/>
      </a:tcTxStyle>
      <a:tcStyle>
        <a:fill>
          <a:solidFill>
            <a:schemeClr val="accent3"/>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704" orient="horz"/>
        <p:guide pos="2160" orient="horz"/>
        <p:guide pos="529" orient="horz"/>
        <p:guide pos="1524" orient="horz"/>
        <p:guide pos="224" orient="horz"/>
        <p:guide pos="301"/>
        <p:guide pos="3840"/>
        <p:guide pos="1904" orient="horz"/>
        <p:guide pos="700" orient="horz"/>
        <p:guide pos="1528" orient="horz"/>
        <p:guide pos="233" orient="horz"/>
        <p:guide pos="1715" orient="horz"/>
        <p:guide pos="203" orient="horz"/>
        <p:guide pos="3644"/>
        <p:guide pos="3773"/>
        <p:guide pos="313"/>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32" Type="http://customschemas.google.com/relationships/presentationmetadata" Target="meta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 name="Google Shape;5;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6" name="Google Shape;6;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7" name="Google Shape;7;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200"/>
              <a:buFont typeface="Arial"/>
              <a:buNone/>
            </a:pPr>
            <a:r>
              <a:t/>
            </a:r>
            <a:endParaRPr/>
          </a:p>
          <a:p>
            <a:pPr indent="0" lvl="0" marL="0" rtl="0" algn="l">
              <a:lnSpc>
                <a:spcPct val="100000"/>
              </a:lnSpc>
              <a:spcBef>
                <a:spcPts val="0"/>
              </a:spcBef>
              <a:spcAft>
                <a:spcPts val="0"/>
              </a:spcAft>
              <a:buSzPts val="1400"/>
              <a:buNone/>
            </a:pPr>
            <a:r>
              <a:t/>
            </a:r>
            <a:endParaRPr/>
          </a:p>
        </p:txBody>
      </p:sp>
      <p:sp>
        <p:nvSpPr>
          <p:cNvPr id="167" name="Google Shape;167;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 name="Google Shape;175;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1" lang="en-US"/>
              <a:t>SLIDE 1 (OF 2) TO FINISH OFF THE DISCUSSION (IF NEEDED).</a:t>
            </a:r>
            <a:endParaRPr/>
          </a:p>
          <a:p>
            <a:pPr indent="0" lvl="0" marL="0" rtl="0" algn="l">
              <a:lnSpc>
                <a:spcPct val="100000"/>
              </a:lnSpc>
              <a:spcBef>
                <a:spcPts val="0"/>
              </a:spcBef>
              <a:spcAft>
                <a:spcPts val="0"/>
              </a:spcAft>
              <a:buSzPts val="1400"/>
              <a:buNone/>
            </a:pPr>
            <a:r>
              <a:t/>
            </a:r>
            <a:endParaRPr/>
          </a:p>
        </p:txBody>
      </p:sp>
      <p:sp>
        <p:nvSpPr>
          <p:cNvPr id="183" name="Google Shape;183;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 name="Google Shape;189;p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After this activity please have a 10-minute break. </a:t>
            </a:r>
            <a:endParaRPr/>
          </a:p>
          <a:p>
            <a:pPr indent="0" lvl="0" marL="0" rtl="0" algn="l">
              <a:lnSpc>
                <a:spcPct val="100000"/>
              </a:lnSpc>
              <a:spcBef>
                <a:spcPts val="0"/>
              </a:spcBef>
              <a:spcAft>
                <a:spcPts val="0"/>
              </a:spcAft>
              <a:buSzPts val="1400"/>
              <a:buNone/>
            </a:pPr>
            <a:r>
              <a:t/>
            </a:r>
            <a:endParaRPr/>
          </a:p>
        </p:txBody>
      </p:sp>
      <p:sp>
        <p:nvSpPr>
          <p:cNvPr id="190" name="Google Shape;190;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7" name="Google Shape;197;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p1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221" name="Google Shape;221;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8" name="Google Shape;22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1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5" name="Google Shape;235;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2" name="Google Shape;242;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243" name="Google Shape;243;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9" name="Google Shape;24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p:txBody>
      </p:sp>
      <p:sp>
        <p:nvSpPr>
          <p:cNvPr id="113" name="Google Shape;113;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p:txBody>
      </p:sp>
      <p:sp>
        <p:nvSpPr>
          <p:cNvPr id="120" name="Google Shape;120;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p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a:p>
            <a:pPr indent="0" lvl="0" marL="0" rtl="0" algn="l">
              <a:lnSpc>
                <a:spcPct val="100000"/>
              </a:lnSpc>
              <a:spcBef>
                <a:spcPts val="0"/>
              </a:spcBef>
              <a:spcAft>
                <a:spcPts val="0"/>
              </a:spcAft>
              <a:buSzPts val="1400"/>
              <a:buNone/>
            </a:pPr>
            <a:r>
              <a:t/>
            </a:r>
            <a:endParaRPr/>
          </a:p>
        </p:txBody>
      </p:sp>
      <p:sp>
        <p:nvSpPr>
          <p:cNvPr id="127" name="Google Shape;127;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b="1"/>
          </a:p>
        </p:txBody>
      </p:sp>
      <p:sp>
        <p:nvSpPr>
          <p:cNvPr id="136" name="Google Shape;13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US"/>
              <a:t>After this activity please have a 10-minute break. </a:t>
            </a:r>
            <a:endParaRPr/>
          </a:p>
        </p:txBody>
      </p:sp>
      <p:sp>
        <p:nvSpPr>
          <p:cNvPr id="143" name="Google Shape;143;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 name="Google Shape;150;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1" name="Google Shape;151;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2" name="Shape 12"/>
        <p:cNvGrpSpPr/>
        <p:nvPr/>
      </p:nvGrpSpPr>
      <p:grpSpPr>
        <a:xfrm>
          <a:off x="0" y="0"/>
          <a:ext cx="0" cy="0"/>
          <a:chOff x="0" y="0"/>
          <a:chExt cx="0" cy="0"/>
        </a:xfrm>
      </p:grpSpPr>
      <p:sp>
        <p:nvSpPr>
          <p:cNvPr id="13" name="Google Shape;13;p23"/>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23"/>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23"/>
          <p:cNvSpPr txBox="1"/>
          <p:nvPr>
            <p:ph idx="1" type="body"/>
          </p:nvPr>
        </p:nvSpPr>
        <p:spPr>
          <a:xfrm>
            <a:off x="334962" y="1198179"/>
            <a:ext cx="11485564" cy="403104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1800"/>
              <a:buNone/>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Option 3">
  <p:cSld name="Title slide_Option 3">
    <p:spTree>
      <p:nvGrpSpPr>
        <p:cNvPr id="79" name="Shape 79"/>
        <p:cNvGrpSpPr/>
        <p:nvPr/>
      </p:nvGrpSpPr>
      <p:grpSpPr>
        <a:xfrm>
          <a:off x="0" y="0"/>
          <a:ext cx="0" cy="0"/>
          <a:chOff x="0" y="0"/>
          <a:chExt cx="0" cy="0"/>
        </a:xfrm>
      </p:grpSpPr>
      <p:pic>
        <p:nvPicPr>
          <p:cNvPr id="80" name="Google Shape;80;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1" name="Google Shape;81;p32"/>
          <p:cNvSpPr txBox="1"/>
          <p:nvPr>
            <p:ph type="ctrTitle"/>
          </p:nvPr>
        </p:nvSpPr>
        <p:spPr>
          <a:xfrm>
            <a:off x="5648659" y="418525"/>
            <a:ext cx="6158082" cy="159813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200"/>
              <a:buFont typeface="Helvetica Neue"/>
              <a:buNone/>
              <a:defRPr sz="5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2"/>
          <p:cNvSpPr txBox="1"/>
          <p:nvPr>
            <p:ph idx="1" type="subTitle"/>
          </p:nvPr>
        </p:nvSpPr>
        <p:spPr>
          <a:xfrm>
            <a:off x="5648659" y="2016657"/>
            <a:ext cx="6158082"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D8D8D8"/>
              </a:buClr>
              <a:buSzPts val="3200"/>
              <a:buNone/>
              <a:defRPr b="0" i="0" sz="3200">
                <a:solidFill>
                  <a:srgbClr val="D8D8D8"/>
                </a:solidFill>
                <a:latin typeface="Arial"/>
                <a:ea typeface="Arial"/>
                <a:cs typeface="Arial"/>
                <a:sym typeface="Arial"/>
              </a:defRPr>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3" name="Google Shape;83;p32"/>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Option 9">
  <p:cSld name="Title slide_Option 9">
    <p:spTree>
      <p:nvGrpSpPr>
        <p:cNvPr id="84" name="Shape 84"/>
        <p:cNvGrpSpPr/>
        <p:nvPr/>
      </p:nvGrpSpPr>
      <p:grpSpPr>
        <a:xfrm>
          <a:off x="0" y="0"/>
          <a:ext cx="0" cy="0"/>
          <a:chOff x="0" y="0"/>
          <a:chExt cx="0" cy="0"/>
        </a:xfrm>
      </p:grpSpPr>
      <p:pic>
        <p:nvPicPr>
          <p:cNvPr id="85" name="Google Shape;85;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6" name="Google Shape;86;p33"/>
          <p:cNvSpPr txBox="1"/>
          <p:nvPr>
            <p:ph type="ctrTitle"/>
          </p:nvPr>
        </p:nvSpPr>
        <p:spPr>
          <a:xfrm>
            <a:off x="5662443" y="4027314"/>
            <a:ext cx="6158082" cy="159813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200"/>
              <a:buFont typeface="Helvetica Neue"/>
              <a:buNone/>
              <a:defRPr sz="5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33"/>
          <p:cNvSpPr txBox="1"/>
          <p:nvPr>
            <p:ph idx="1" type="subTitle"/>
          </p:nvPr>
        </p:nvSpPr>
        <p:spPr>
          <a:xfrm>
            <a:off x="5662443" y="5625446"/>
            <a:ext cx="6158082" cy="819871"/>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D8D8D8"/>
              </a:buClr>
              <a:buSzPts val="3200"/>
              <a:buNone/>
              <a:defRPr b="0" i="0" sz="3200">
                <a:solidFill>
                  <a:srgbClr val="D8D8D8"/>
                </a:solidFill>
                <a:latin typeface="Arial"/>
                <a:ea typeface="Arial"/>
                <a:cs typeface="Arial"/>
                <a:sym typeface="Arial"/>
              </a:defRPr>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8" name="Google Shape;88;p33"/>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type="title">
  <p:cSld name="TITLE">
    <p:spTree>
      <p:nvGrpSpPr>
        <p:cNvPr id="89" name="Shape 89"/>
        <p:cNvGrpSpPr/>
        <p:nvPr/>
      </p:nvGrpSpPr>
      <p:grpSpPr>
        <a:xfrm>
          <a:off x="0" y="0"/>
          <a:ext cx="0" cy="0"/>
          <a:chOff x="0" y="0"/>
          <a:chExt cx="0" cy="0"/>
        </a:xfrm>
      </p:grpSpPr>
      <p:sp>
        <p:nvSpPr>
          <p:cNvPr id="90" name="Google Shape;90;p34"/>
          <p:cNvSpPr txBox="1"/>
          <p:nvPr>
            <p:ph type="ctrTitle"/>
          </p:nvPr>
        </p:nvSpPr>
        <p:spPr>
          <a:xfrm>
            <a:off x="1295401" y="1557338"/>
            <a:ext cx="10418233" cy="1223962"/>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200"/>
              <a:buFont typeface="Helvetica Neue"/>
              <a:buNone/>
              <a:defRPr b="0" sz="4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34"/>
          <p:cNvSpPr txBox="1"/>
          <p:nvPr>
            <p:ph idx="1" type="subTitle"/>
          </p:nvPr>
        </p:nvSpPr>
        <p:spPr>
          <a:xfrm>
            <a:off x="1295401" y="2924175"/>
            <a:ext cx="10418233" cy="6477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000"/>
              </a:spcBef>
              <a:spcAft>
                <a:spcPts val="0"/>
              </a:spcAft>
              <a:buClr>
                <a:schemeClr val="lt1"/>
              </a:buClr>
              <a:buSzPts val="1400"/>
              <a:buFont typeface="Noto Sans Symbols"/>
              <a:buNone/>
              <a:defRPr sz="1400">
                <a:solidFill>
                  <a:schemeClr val="lt1"/>
                </a:solidFill>
              </a:defRPr>
            </a:lvl1pPr>
            <a:lvl2pPr lvl="1" algn="l">
              <a:lnSpc>
                <a:spcPct val="90000"/>
              </a:lnSpc>
              <a:spcBef>
                <a:spcPts val="500"/>
              </a:spcBef>
              <a:spcAft>
                <a:spcPts val="0"/>
              </a:spcAft>
              <a:buClr>
                <a:srgbClr val="262626"/>
              </a:buClr>
              <a:buSzPts val="1800"/>
              <a:buChar char="•"/>
              <a:defRPr/>
            </a:lvl2pPr>
            <a:lvl3pPr lvl="2" algn="l">
              <a:lnSpc>
                <a:spcPct val="90000"/>
              </a:lnSpc>
              <a:spcBef>
                <a:spcPts val="500"/>
              </a:spcBef>
              <a:spcAft>
                <a:spcPts val="0"/>
              </a:spcAft>
              <a:buClr>
                <a:srgbClr val="262626"/>
              </a:buClr>
              <a:buSzPts val="1800"/>
              <a:buChar char="•"/>
              <a:defRPr/>
            </a:lvl3pPr>
            <a:lvl4pPr lvl="3" algn="l">
              <a:lnSpc>
                <a:spcPct val="90000"/>
              </a:lnSpc>
              <a:spcBef>
                <a:spcPts val="500"/>
              </a:spcBef>
              <a:spcAft>
                <a:spcPts val="0"/>
              </a:spcAft>
              <a:buClr>
                <a:srgbClr val="262626"/>
              </a:buClr>
              <a:buSzPts val="1800"/>
              <a:buChar char="•"/>
              <a:defRPr/>
            </a:lvl4pPr>
            <a:lvl5pPr lvl="4" algn="l">
              <a:lnSpc>
                <a:spcPct val="90000"/>
              </a:lnSpc>
              <a:spcBef>
                <a:spcPts val="500"/>
              </a:spcBef>
              <a:spcAft>
                <a:spcPts val="0"/>
              </a:spcAft>
              <a:buClr>
                <a:srgbClr val="262626"/>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2" name="Shape 92"/>
        <p:cNvGrpSpPr/>
        <p:nvPr/>
      </p:nvGrpSpPr>
      <p:grpSpPr>
        <a:xfrm>
          <a:off x="0" y="0"/>
          <a:ext cx="0" cy="0"/>
          <a:chOff x="0" y="0"/>
          <a:chExt cx="0" cy="0"/>
        </a:xfrm>
      </p:grpSpPr>
      <p:sp>
        <p:nvSpPr>
          <p:cNvPr id="93" name="Google Shape;93;p35"/>
          <p:cNvSpPr txBox="1"/>
          <p:nvPr>
            <p:ph type="title"/>
          </p:nvPr>
        </p:nvSpPr>
        <p:spPr>
          <a:xfrm>
            <a:off x="282342" y="1"/>
            <a:ext cx="11640151" cy="611187"/>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35"/>
          <p:cNvSpPr txBox="1"/>
          <p:nvPr>
            <p:ph idx="1" type="body"/>
          </p:nvPr>
        </p:nvSpPr>
        <p:spPr>
          <a:xfrm>
            <a:off x="282342" y="914400"/>
            <a:ext cx="11640151" cy="550227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1800"/>
              <a:buNone/>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35"/>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 name="Shape 16"/>
        <p:cNvGrpSpPr/>
        <p:nvPr/>
      </p:nvGrpSpPr>
      <p:grpSpPr>
        <a:xfrm>
          <a:off x="0" y="0"/>
          <a:ext cx="0" cy="0"/>
          <a:chOff x="0" y="0"/>
          <a:chExt cx="0" cy="0"/>
        </a:xfrm>
      </p:grpSpPr>
      <p:sp>
        <p:nvSpPr>
          <p:cNvPr id="17" name="Google Shape;17;p24"/>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4"/>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rgbClr val="00000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4"/>
          <p:cNvSpPr txBox="1"/>
          <p:nvPr>
            <p:ph idx="1" type="body"/>
          </p:nvPr>
        </p:nvSpPr>
        <p:spPr>
          <a:xfrm>
            <a:off x="334962" y="1198179"/>
            <a:ext cx="5572263" cy="403104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1800"/>
              <a:buNone/>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24"/>
          <p:cNvSpPr txBox="1"/>
          <p:nvPr>
            <p:ph idx="2" type="body"/>
          </p:nvPr>
        </p:nvSpPr>
        <p:spPr>
          <a:xfrm>
            <a:off x="6248263" y="1198179"/>
            <a:ext cx="5572263" cy="403104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262626"/>
              </a:buClr>
              <a:buSzPts val="1800"/>
              <a:buNone/>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mage option 1">
  <p:cSld name="Title slide_image option 1">
    <p:spTree>
      <p:nvGrpSpPr>
        <p:cNvPr id="21" name="Shape 21"/>
        <p:cNvGrpSpPr/>
        <p:nvPr/>
      </p:nvGrpSpPr>
      <p:grpSpPr>
        <a:xfrm>
          <a:off x="0" y="0"/>
          <a:ext cx="0" cy="0"/>
          <a:chOff x="0" y="0"/>
          <a:chExt cx="0" cy="0"/>
        </a:xfrm>
      </p:grpSpPr>
      <p:sp>
        <p:nvSpPr>
          <p:cNvPr id="22" name="Google Shape;22;p25"/>
          <p:cNvSpPr txBox="1"/>
          <p:nvPr>
            <p:ph idx="1" type="body"/>
          </p:nvPr>
        </p:nvSpPr>
        <p:spPr>
          <a:xfrm>
            <a:off x="379112" y="2765699"/>
            <a:ext cx="6012163" cy="67812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solidFill>
                  <a:schemeClr val="dk1"/>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5"/>
          <p:cNvSpPr txBox="1"/>
          <p:nvPr>
            <p:ph idx="2" type="body"/>
          </p:nvPr>
        </p:nvSpPr>
        <p:spPr>
          <a:xfrm>
            <a:off x="378808" y="1573105"/>
            <a:ext cx="6012467" cy="118023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6CAB"/>
              </a:buClr>
              <a:buSzPts val="4500"/>
              <a:buNone/>
              <a:defRPr b="1" sz="4500">
                <a:solidFill>
                  <a:srgbClr val="006CAB"/>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25"/>
          <p:cNvSpPr/>
          <p:nvPr/>
        </p:nvSpPr>
        <p:spPr>
          <a:xfrm>
            <a:off x="5876925" y="-19050"/>
            <a:ext cx="6315075" cy="6886575"/>
          </a:xfrm>
          <a:custGeom>
            <a:rect b="b" l="l" r="r" t="t"/>
            <a:pathLst>
              <a:path extrusionOk="0" h="6886575" w="63150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5" name="Google Shape;25;p25"/>
          <p:cNvSpPr/>
          <p:nvPr/>
        </p:nvSpPr>
        <p:spPr>
          <a:xfrm>
            <a:off x="7491412" y="-28575"/>
            <a:ext cx="1562100" cy="6886575"/>
          </a:xfrm>
          <a:custGeom>
            <a:rect b="b" l="l" r="r" t="t"/>
            <a:pathLst>
              <a:path extrusionOk="0" h="6886575" w="1562100">
                <a:moveTo>
                  <a:pt x="0" y="0"/>
                </a:moveTo>
                <a:lnTo>
                  <a:pt x="1447800" y="6886575"/>
                </a:lnTo>
                <a:lnTo>
                  <a:pt x="1562100" y="6886575"/>
                </a:lnTo>
                <a:lnTo>
                  <a:pt x="104775" y="952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6" name="Google Shape;26;p25"/>
          <p:cNvSpPr/>
          <p:nvPr/>
        </p:nvSpPr>
        <p:spPr>
          <a:xfrm>
            <a:off x="9091612" y="-19050"/>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25"/>
          <p:cNvSpPr/>
          <p:nvPr/>
        </p:nvSpPr>
        <p:spPr>
          <a:xfrm>
            <a:off x="7600950" y="-9524"/>
            <a:ext cx="1485900" cy="6858000"/>
          </a:xfrm>
          <a:custGeom>
            <a:rect b="b" l="l" r="r" t="t"/>
            <a:pathLst>
              <a:path extrusionOk="0" h="6886575" w="1485900">
                <a:moveTo>
                  <a:pt x="0" y="0"/>
                </a:moveTo>
                <a:lnTo>
                  <a:pt x="1485900" y="19050"/>
                </a:lnTo>
                <a:lnTo>
                  <a:pt x="1485900" y="6877050"/>
                </a:lnTo>
                <a:lnTo>
                  <a:pt x="1438275" y="6886575"/>
                </a:lnTo>
                <a:lnTo>
                  <a:pt x="0" y="0"/>
                </a:lnTo>
                <a:close/>
              </a:path>
            </a:pathLst>
          </a:custGeom>
          <a:solidFill>
            <a:srgbClr val="006CAB">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8" name="Google Shape;28;p25"/>
          <p:cNvPicPr preferRelativeResize="0"/>
          <p:nvPr/>
        </p:nvPicPr>
        <p:blipFill rotWithShape="1">
          <a:blip r:embed="rId3">
            <a:alphaModFix/>
          </a:blip>
          <a:srcRect b="0" l="0" r="0" t="0"/>
          <a:stretch/>
        </p:blipFill>
        <p:spPr>
          <a:xfrm>
            <a:off x="501668" y="440724"/>
            <a:ext cx="2270107" cy="660521"/>
          </a:xfrm>
          <a:prstGeom prst="rect">
            <a:avLst/>
          </a:prstGeom>
          <a:noFill/>
          <a:ln>
            <a:noFill/>
          </a:ln>
        </p:spPr>
      </p:pic>
      <p:sp>
        <p:nvSpPr>
          <p:cNvPr id="29" name="Google Shape;29;p25"/>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mage option 2">
  <p:cSld name="Title slide_image option 2">
    <p:spTree>
      <p:nvGrpSpPr>
        <p:cNvPr id="30" name="Shape 30"/>
        <p:cNvGrpSpPr/>
        <p:nvPr/>
      </p:nvGrpSpPr>
      <p:grpSpPr>
        <a:xfrm>
          <a:off x="0" y="0"/>
          <a:ext cx="0" cy="0"/>
          <a:chOff x="0" y="0"/>
          <a:chExt cx="0" cy="0"/>
        </a:xfrm>
      </p:grpSpPr>
      <p:sp>
        <p:nvSpPr>
          <p:cNvPr id="31" name="Google Shape;31;p26"/>
          <p:cNvSpPr txBox="1"/>
          <p:nvPr>
            <p:ph idx="1" type="body"/>
          </p:nvPr>
        </p:nvSpPr>
        <p:spPr>
          <a:xfrm>
            <a:off x="379112" y="2765699"/>
            <a:ext cx="6012163" cy="67812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solidFill>
                  <a:schemeClr val="dk1"/>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26"/>
          <p:cNvSpPr txBox="1"/>
          <p:nvPr>
            <p:ph idx="2" type="body"/>
          </p:nvPr>
        </p:nvSpPr>
        <p:spPr>
          <a:xfrm>
            <a:off x="378808" y="1582532"/>
            <a:ext cx="6012467" cy="118023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6CAB"/>
              </a:buClr>
              <a:buSzPts val="4500"/>
              <a:buNone/>
              <a:defRPr b="1" sz="4500">
                <a:solidFill>
                  <a:srgbClr val="006CAB"/>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3" name="Google Shape;33;p26"/>
          <p:cNvPicPr preferRelativeResize="0"/>
          <p:nvPr/>
        </p:nvPicPr>
        <p:blipFill rotWithShape="1">
          <a:blip r:embed="rId2">
            <a:alphaModFix/>
          </a:blip>
          <a:srcRect b="0" l="0" r="0" t="0"/>
          <a:stretch/>
        </p:blipFill>
        <p:spPr>
          <a:xfrm>
            <a:off x="501668" y="440724"/>
            <a:ext cx="2270107" cy="660521"/>
          </a:xfrm>
          <a:prstGeom prst="rect">
            <a:avLst/>
          </a:prstGeom>
          <a:noFill/>
          <a:ln>
            <a:noFill/>
          </a:ln>
        </p:spPr>
      </p:pic>
      <p:sp>
        <p:nvSpPr>
          <p:cNvPr id="34" name="Google Shape;34;p26"/>
          <p:cNvSpPr/>
          <p:nvPr/>
        </p:nvSpPr>
        <p:spPr>
          <a:xfrm>
            <a:off x="5876925" y="-19050"/>
            <a:ext cx="6315075" cy="6886575"/>
          </a:xfrm>
          <a:custGeom>
            <a:rect b="b" l="l" r="r" t="t"/>
            <a:pathLst>
              <a:path extrusionOk="0" h="6886575" w="63150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26"/>
          <p:cNvSpPr/>
          <p:nvPr/>
        </p:nvSpPr>
        <p:spPr>
          <a:xfrm>
            <a:off x="7491412" y="-28575"/>
            <a:ext cx="1562100" cy="6886575"/>
          </a:xfrm>
          <a:custGeom>
            <a:rect b="b" l="l" r="r" t="t"/>
            <a:pathLst>
              <a:path extrusionOk="0" h="6886575" w="1562100">
                <a:moveTo>
                  <a:pt x="0" y="0"/>
                </a:moveTo>
                <a:lnTo>
                  <a:pt x="1447800" y="6886575"/>
                </a:lnTo>
                <a:lnTo>
                  <a:pt x="1562100" y="6886575"/>
                </a:lnTo>
                <a:lnTo>
                  <a:pt x="104775" y="952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6" name="Google Shape;36;p26"/>
          <p:cNvSpPr/>
          <p:nvPr/>
        </p:nvSpPr>
        <p:spPr>
          <a:xfrm>
            <a:off x="9091612" y="-19050"/>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7" name="Google Shape;37;p26"/>
          <p:cNvSpPr/>
          <p:nvPr/>
        </p:nvSpPr>
        <p:spPr>
          <a:xfrm>
            <a:off x="7605712" y="-19050"/>
            <a:ext cx="1485900" cy="6886575"/>
          </a:xfrm>
          <a:custGeom>
            <a:rect b="b" l="l" r="r" t="t"/>
            <a:pathLst>
              <a:path extrusionOk="0" h="6886575" w="1485900">
                <a:moveTo>
                  <a:pt x="0" y="0"/>
                </a:moveTo>
                <a:lnTo>
                  <a:pt x="1485900" y="19050"/>
                </a:lnTo>
                <a:lnTo>
                  <a:pt x="1485900" y="6877050"/>
                </a:lnTo>
                <a:lnTo>
                  <a:pt x="1438275" y="6886575"/>
                </a:lnTo>
                <a:lnTo>
                  <a:pt x="0" y="0"/>
                </a:lnTo>
                <a:close/>
              </a:path>
            </a:pathLst>
          </a:custGeom>
          <a:solidFill>
            <a:srgbClr val="006CAB">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8" name="Google Shape;38;p26"/>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image option 3">
  <p:cSld name="Title slide_image option 3">
    <p:spTree>
      <p:nvGrpSpPr>
        <p:cNvPr id="39" name="Shape 39"/>
        <p:cNvGrpSpPr/>
        <p:nvPr/>
      </p:nvGrpSpPr>
      <p:grpSpPr>
        <a:xfrm>
          <a:off x="0" y="0"/>
          <a:ext cx="0" cy="0"/>
          <a:chOff x="0" y="0"/>
          <a:chExt cx="0" cy="0"/>
        </a:xfrm>
      </p:grpSpPr>
      <p:sp>
        <p:nvSpPr>
          <p:cNvPr id="40" name="Google Shape;40;p27"/>
          <p:cNvSpPr txBox="1"/>
          <p:nvPr>
            <p:ph idx="1" type="body"/>
          </p:nvPr>
        </p:nvSpPr>
        <p:spPr>
          <a:xfrm>
            <a:off x="379112" y="2765699"/>
            <a:ext cx="6012163" cy="67812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sz="2800">
                <a:solidFill>
                  <a:schemeClr val="dk1"/>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7"/>
          <p:cNvSpPr txBox="1"/>
          <p:nvPr>
            <p:ph idx="2" type="body"/>
          </p:nvPr>
        </p:nvSpPr>
        <p:spPr>
          <a:xfrm>
            <a:off x="378808" y="1573106"/>
            <a:ext cx="6012467" cy="118023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006CAB"/>
              </a:buClr>
              <a:buSzPts val="4500"/>
              <a:buNone/>
              <a:defRPr b="1" sz="4500">
                <a:solidFill>
                  <a:srgbClr val="006CAB"/>
                </a:solidFil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7"/>
          <p:cNvSpPr/>
          <p:nvPr/>
        </p:nvSpPr>
        <p:spPr>
          <a:xfrm>
            <a:off x="5876925" y="-19050"/>
            <a:ext cx="6315075" cy="6886575"/>
          </a:xfrm>
          <a:custGeom>
            <a:rect b="b" l="l" r="r" t="t"/>
            <a:pathLst>
              <a:path extrusionOk="0" h="6886575" w="6315075">
                <a:moveTo>
                  <a:pt x="6305550" y="0"/>
                </a:moveTo>
                <a:lnTo>
                  <a:pt x="5067300" y="0"/>
                </a:lnTo>
                <a:lnTo>
                  <a:pt x="4857750" y="2286000"/>
                </a:lnTo>
                <a:lnTo>
                  <a:pt x="4648200" y="19050"/>
                </a:lnTo>
                <a:lnTo>
                  <a:pt x="1609725" y="9525"/>
                </a:lnTo>
                <a:lnTo>
                  <a:pt x="0" y="6877050"/>
                </a:lnTo>
                <a:lnTo>
                  <a:pt x="4181475" y="6867525"/>
                </a:lnTo>
                <a:lnTo>
                  <a:pt x="4191000" y="4048125"/>
                </a:lnTo>
                <a:lnTo>
                  <a:pt x="4400550" y="6877050"/>
                </a:lnTo>
                <a:lnTo>
                  <a:pt x="5305425" y="6877050"/>
                </a:lnTo>
                <a:lnTo>
                  <a:pt x="5524500" y="4057650"/>
                </a:lnTo>
                <a:lnTo>
                  <a:pt x="5534025" y="6867525"/>
                </a:lnTo>
                <a:lnTo>
                  <a:pt x="6315075" y="6886575"/>
                </a:lnTo>
                <a:lnTo>
                  <a:pt x="6305550" y="0"/>
                </a:lnTo>
                <a:close/>
              </a:path>
            </a:pathLst>
          </a:custGeom>
          <a:blipFill rotWithShape="1">
            <a:blip r:embed="rId2">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3" name="Google Shape;43;p27"/>
          <p:cNvSpPr/>
          <p:nvPr/>
        </p:nvSpPr>
        <p:spPr>
          <a:xfrm>
            <a:off x="7491412" y="-28575"/>
            <a:ext cx="1562100" cy="6886575"/>
          </a:xfrm>
          <a:custGeom>
            <a:rect b="b" l="l" r="r" t="t"/>
            <a:pathLst>
              <a:path extrusionOk="0" h="6886575" w="1562100">
                <a:moveTo>
                  <a:pt x="0" y="0"/>
                </a:moveTo>
                <a:lnTo>
                  <a:pt x="1447800" y="6886575"/>
                </a:lnTo>
                <a:lnTo>
                  <a:pt x="1562100" y="6886575"/>
                </a:lnTo>
                <a:lnTo>
                  <a:pt x="104775" y="952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 name="Google Shape;44;p27"/>
          <p:cNvSpPr/>
          <p:nvPr/>
        </p:nvSpPr>
        <p:spPr>
          <a:xfrm>
            <a:off x="9091612" y="-19050"/>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5" name="Google Shape;45;p27"/>
          <p:cNvSpPr/>
          <p:nvPr/>
        </p:nvSpPr>
        <p:spPr>
          <a:xfrm>
            <a:off x="7605712" y="-19050"/>
            <a:ext cx="1485900" cy="6886575"/>
          </a:xfrm>
          <a:custGeom>
            <a:rect b="b" l="l" r="r" t="t"/>
            <a:pathLst>
              <a:path extrusionOk="0" h="6886575" w="1485900">
                <a:moveTo>
                  <a:pt x="0" y="0"/>
                </a:moveTo>
                <a:lnTo>
                  <a:pt x="1485900" y="19050"/>
                </a:lnTo>
                <a:lnTo>
                  <a:pt x="1485900" y="6877050"/>
                </a:lnTo>
                <a:lnTo>
                  <a:pt x="1438275" y="6886575"/>
                </a:lnTo>
                <a:lnTo>
                  <a:pt x="0" y="0"/>
                </a:lnTo>
                <a:close/>
              </a:path>
            </a:pathLst>
          </a:custGeom>
          <a:solidFill>
            <a:srgbClr val="006CAB">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6" name="Google Shape;46;p27"/>
          <p:cNvPicPr preferRelativeResize="0"/>
          <p:nvPr/>
        </p:nvPicPr>
        <p:blipFill rotWithShape="1">
          <a:blip r:embed="rId3">
            <a:alphaModFix/>
          </a:blip>
          <a:srcRect b="0" l="0" r="0" t="0"/>
          <a:stretch/>
        </p:blipFill>
        <p:spPr>
          <a:xfrm>
            <a:off x="501668" y="440724"/>
            <a:ext cx="2270107" cy="660521"/>
          </a:xfrm>
          <a:prstGeom prst="rect">
            <a:avLst/>
          </a:prstGeom>
          <a:noFill/>
          <a:ln>
            <a:noFill/>
          </a:ln>
        </p:spPr>
      </p:pic>
      <p:sp>
        <p:nvSpPr>
          <p:cNvPr id="47" name="Google Shape;47;p27"/>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with image">
  <p:cSld name="Copy with image">
    <p:spTree>
      <p:nvGrpSpPr>
        <p:cNvPr id="48" name="Shape 48"/>
        <p:cNvGrpSpPr/>
        <p:nvPr/>
      </p:nvGrpSpPr>
      <p:grpSpPr>
        <a:xfrm>
          <a:off x="0" y="0"/>
          <a:ext cx="0" cy="0"/>
          <a:chOff x="0" y="0"/>
          <a:chExt cx="0" cy="0"/>
        </a:xfrm>
      </p:grpSpPr>
      <p:sp>
        <p:nvSpPr>
          <p:cNvPr id="49" name="Google Shape;49;p28"/>
          <p:cNvSpPr/>
          <p:nvPr/>
        </p:nvSpPr>
        <p:spPr>
          <a:xfrm>
            <a:off x="7491412" y="-28575"/>
            <a:ext cx="1562100" cy="6886575"/>
          </a:xfrm>
          <a:custGeom>
            <a:rect b="b" l="l" r="r" t="t"/>
            <a:pathLst>
              <a:path extrusionOk="0" h="6886575" w="1562100">
                <a:moveTo>
                  <a:pt x="0" y="0"/>
                </a:moveTo>
                <a:lnTo>
                  <a:pt x="1447800" y="6886575"/>
                </a:lnTo>
                <a:lnTo>
                  <a:pt x="1562100" y="6886575"/>
                </a:lnTo>
                <a:lnTo>
                  <a:pt x="104775" y="952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 name="Google Shape;50;p28"/>
          <p:cNvSpPr/>
          <p:nvPr/>
        </p:nvSpPr>
        <p:spPr>
          <a:xfrm>
            <a:off x="9091612" y="-19050"/>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1" name="Google Shape;51;p28"/>
          <p:cNvSpPr/>
          <p:nvPr/>
        </p:nvSpPr>
        <p:spPr>
          <a:xfrm>
            <a:off x="7491412" y="-28575"/>
            <a:ext cx="1562100" cy="6886575"/>
          </a:xfrm>
          <a:custGeom>
            <a:rect b="b" l="l" r="r" t="t"/>
            <a:pathLst>
              <a:path extrusionOk="0" h="6886575" w="1562100">
                <a:moveTo>
                  <a:pt x="0" y="0"/>
                </a:moveTo>
                <a:lnTo>
                  <a:pt x="1447800" y="6886575"/>
                </a:lnTo>
                <a:lnTo>
                  <a:pt x="1562100" y="6886575"/>
                </a:lnTo>
                <a:lnTo>
                  <a:pt x="104775" y="9525"/>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2" name="Google Shape;52;p28"/>
          <p:cNvSpPr/>
          <p:nvPr/>
        </p:nvSpPr>
        <p:spPr>
          <a:xfrm>
            <a:off x="9091612" y="-19050"/>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3" name="Google Shape;53;p28"/>
          <p:cNvSpPr/>
          <p:nvPr/>
        </p:nvSpPr>
        <p:spPr>
          <a:xfrm>
            <a:off x="8428264" y="0"/>
            <a:ext cx="3772445" cy="6853646"/>
          </a:xfrm>
          <a:custGeom>
            <a:rect b="b" l="l" r="r" t="t"/>
            <a:pathLst>
              <a:path extrusionOk="0" h="6853646" w="3772445">
                <a:moveTo>
                  <a:pt x="0" y="0"/>
                </a:moveTo>
                <a:lnTo>
                  <a:pt x="19050" y="69669"/>
                </a:lnTo>
                <a:lnTo>
                  <a:pt x="1482090" y="6853646"/>
                </a:lnTo>
                <a:lnTo>
                  <a:pt x="3763736" y="6844937"/>
                </a:lnTo>
                <a:lnTo>
                  <a:pt x="3772445" y="0"/>
                </a:lnTo>
                <a:lnTo>
                  <a:pt x="0" y="0"/>
                </a:lnTo>
                <a:close/>
              </a:path>
            </a:pathLst>
          </a:custGeom>
          <a:blipFill rotWithShape="1">
            <a:blip r:embed="rId2">
              <a:alphaModFix/>
            </a:blip>
            <a:tile algn="r" flip="none" tx="762000" sx="80000" ty="0" sy="80000"/>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4" name="Google Shape;54;p28"/>
          <p:cNvSpPr/>
          <p:nvPr/>
        </p:nvSpPr>
        <p:spPr>
          <a:xfrm>
            <a:off x="9993085" y="9525"/>
            <a:ext cx="123825" cy="68675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5" name="Google Shape;55;p28"/>
          <p:cNvSpPr/>
          <p:nvPr/>
        </p:nvSpPr>
        <p:spPr>
          <a:xfrm>
            <a:off x="8420099" y="1"/>
            <a:ext cx="1571625" cy="6877050"/>
          </a:xfrm>
          <a:custGeom>
            <a:rect b="b" l="l" r="r" t="t"/>
            <a:pathLst>
              <a:path extrusionOk="0" h="6877050" w="1571625">
                <a:moveTo>
                  <a:pt x="0" y="0"/>
                </a:moveTo>
                <a:lnTo>
                  <a:pt x="1571625" y="19050"/>
                </a:lnTo>
                <a:lnTo>
                  <a:pt x="1571625" y="6877050"/>
                </a:lnTo>
                <a:lnTo>
                  <a:pt x="1495425" y="6877050"/>
                </a:lnTo>
                <a:lnTo>
                  <a:pt x="0" y="0"/>
                </a:lnTo>
                <a:close/>
              </a:path>
            </a:pathLst>
          </a:custGeom>
          <a:solidFill>
            <a:srgbClr val="006CAB">
              <a:alpha val="46666"/>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56" name="Google Shape;56;p28"/>
          <p:cNvPicPr preferRelativeResize="0"/>
          <p:nvPr/>
        </p:nvPicPr>
        <p:blipFill rotWithShape="1">
          <a:blip r:embed="rId3">
            <a:alphaModFix/>
          </a:blip>
          <a:srcRect b="0" l="0" r="0" t="0"/>
          <a:stretch/>
        </p:blipFill>
        <p:spPr>
          <a:xfrm>
            <a:off x="10552867" y="6397304"/>
            <a:ext cx="1267288" cy="368735"/>
          </a:xfrm>
          <a:prstGeom prst="rect">
            <a:avLst/>
          </a:prstGeom>
          <a:noFill/>
          <a:ln>
            <a:noFill/>
          </a:ln>
        </p:spPr>
      </p:pic>
      <p:sp>
        <p:nvSpPr>
          <p:cNvPr id="57" name="Google Shape;57;p28"/>
          <p:cNvSpPr txBox="1"/>
          <p:nvPr>
            <p:ph idx="1" type="body"/>
          </p:nvPr>
        </p:nvSpPr>
        <p:spPr>
          <a:xfrm>
            <a:off x="348100" y="1026285"/>
            <a:ext cx="7451725" cy="46646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28"/>
          <p:cNvSpPr txBox="1"/>
          <p:nvPr>
            <p:ph idx="2" type="body"/>
          </p:nvPr>
        </p:nvSpPr>
        <p:spPr>
          <a:xfrm>
            <a:off x="348100" y="373833"/>
            <a:ext cx="7452026" cy="73695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4200"/>
              <a:buNone/>
              <a:defRPr b="1" sz="42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28"/>
          <p:cNvSpPr txBox="1"/>
          <p:nvPr>
            <p:ph idx="3" type="body"/>
          </p:nvPr>
        </p:nvSpPr>
        <p:spPr>
          <a:xfrm>
            <a:off x="348100" y="1750743"/>
            <a:ext cx="7451725" cy="4016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8"/>
          <p:cNvSpPr txBox="1"/>
          <p:nvPr>
            <p:ph idx="4" type="body"/>
          </p:nvPr>
        </p:nvSpPr>
        <p:spPr>
          <a:xfrm>
            <a:off x="342251" y="2118702"/>
            <a:ext cx="7451725" cy="1099599"/>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0"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28"/>
          <p:cNvSpPr txBox="1"/>
          <p:nvPr>
            <p:ph idx="5" type="body"/>
          </p:nvPr>
        </p:nvSpPr>
        <p:spPr>
          <a:xfrm>
            <a:off x="348100" y="3528196"/>
            <a:ext cx="7451725" cy="40164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1"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8"/>
          <p:cNvSpPr txBox="1"/>
          <p:nvPr>
            <p:ph idx="6" type="body"/>
          </p:nvPr>
        </p:nvSpPr>
        <p:spPr>
          <a:xfrm>
            <a:off x="342250" y="4172545"/>
            <a:ext cx="7451725" cy="142764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000"/>
              <a:buNone/>
              <a:defRPr b="0" sz="2000">
                <a:solidFill>
                  <a:schemeClr val="dk1"/>
                </a:solidFill>
                <a:latin typeface="Arial"/>
                <a:ea typeface="Arial"/>
                <a:cs typeface="Arial"/>
                <a:sym typeface="Arial"/>
              </a:defRPr>
            </a:lvl1pPr>
            <a:lvl2pPr indent="-342900" lvl="1" marL="914400" algn="l">
              <a:lnSpc>
                <a:spcPct val="90000"/>
              </a:lnSpc>
              <a:spcBef>
                <a:spcPts val="500"/>
              </a:spcBef>
              <a:spcAft>
                <a:spcPts val="0"/>
              </a:spcAft>
              <a:buClr>
                <a:srgbClr val="262626"/>
              </a:buClr>
              <a:buSzPts val="1800"/>
              <a:buChar char="•"/>
              <a:defRPr/>
            </a:lvl2pPr>
            <a:lvl3pPr indent="-342900" lvl="2" marL="1371600" algn="l">
              <a:lnSpc>
                <a:spcPct val="90000"/>
              </a:lnSpc>
              <a:spcBef>
                <a:spcPts val="500"/>
              </a:spcBef>
              <a:spcAft>
                <a:spcPts val="0"/>
              </a:spcAft>
              <a:buClr>
                <a:srgbClr val="262626"/>
              </a:buClr>
              <a:buSzPts val="1800"/>
              <a:buChar char="•"/>
              <a:defRPr/>
            </a:lvl3pPr>
            <a:lvl4pPr indent="-342900" lvl="3" marL="1828800" algn="l">
              <a:lnSpc>
                <a:spcPct val="90000"/>
              </a:lnSpc>
              <a:spcBef>
                <a:spcPts val="500"/>
              </a:spcBef>
              <a:spcAft>
                <a:spcPts val="0"/>
              </a:spcAft>
              <a:buClr>
                <a:srgbClr val="262626"/>
              </a:buClr>
              <a:buSzPts val="1800"/>
              <a:buChar char="•"/>
              <a:defRPr/>
            </a:lvl4pPr>
            <a:lvl5pPr indent="-342900" lvl="4" marL="2286000" algn="l">
              <a:lnSpc>
                <a:spcPct val="90000"/>
              </a:lnSpc>
              <a:spcBef>
                <a:spcPts val="500"/>
              </a:spcBef>
              <a:spcAft>
                <a:spcPts val="0"/>
              </a:spcAft>
              <a:buClr>
                <a:srgbClr val="262626"/>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3" name="Google Shape;63;p28"/>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Option 1">
  <p:cSld name="Title slide_Option 1">
    <p:spTree>
      <p:nvGrpSpPr>
        <p:cNvPr id="64" name="Shape 64"/>
        <p:cNvGrpSpPr/>
        <p:nvPr/>
      </p:nvGrpSpPr>
      <p:grpSpPr>
        <a:xfrm>
          <a:off x="0" y="0"/>
          <a:ext cx="0" cy="0"/>
          <a:chOff x="0" y="0"/>
          <a:chExt cx="0" cy="0"/>
        </a:xfrm>
      </p:grpSpPr>
      <p:pic>
        <p:nvPicPr>
          <p:cNvPr id="65" name="Google Shape;65;p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6" name="Google Shape;66;p29"/>
          <p:cNvSpPr txBox="1"/>
          <p:nvPr>
            <p:ph type="ctrTitle"/>
          </p:nvPr>
        </p:nvSpPr>
        <p:spPr>
          <a:xfrm>
            <a:off x="5662579" y="483852"/>
            <a:ext cx="6158082" cy="159813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200"/>
              <a:buFont typeface="Helvetica Neue"/>
              <a:buNone/>
              <a:defRPr sz="5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9"/>
          <p:cNvSpPr txBox="1"/>
          <p:nvPr>
            <p:ph idx="1" type="subTitle"/>
          </p:nvPr>
        </p:nvSpPr>
        <p:spPr>
          <a:xfrm>
            <a:off x="5662579" y="2081984"/>
            <a:ext cx="6158082"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D8D8D8"/>
              </a:buClr>
              <a:buSzPts val="3200"/>
              <a:buNone/>
              <a:defRPr b="0" i="0" sz="3200">
                <a:solidFill>
                  <a:srgbClr val="D8D8D8"/>
                </a:solidFill>
                <a:latin typeface="Arial"/>
                <a:ea typeface="Arial"/>
                <a:cs typeface="Arial"/>
                <a:sym typeface="Arial"/>
              </a:defRPr>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68" name="Google Shape;68;p29"/>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Option 2">
  <p:cSld name="Title slide_Option 2">
    <p:spTree>
      <p:nvGrpSpPr>
        <p:cNvPr id="69" name="Shape 69"/>
        <p:cNvGrpSpPr/>
        <p:nvPr/>
      </p:nvGrpSpPr>
      <p:grpSpPr>
        <a:xfrm>
          <a:off x="0" y="0"/>
          <a:ext cx="0" cy="0"/>
          <a:chOff x="0" y="0"/>
          <a:chExt cx="0" cy="0"/>
        </a:xfrm>
      </p:grpSpPr>
      <p:pic>
        <p:nvPicPr>
          <p:cNvPr id="70" name="Google Shape;70;p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1" name="Google Shape;71;p30"/>
          <p:cNvSpPr txBox="1"/>
          <p:nvPr>
            <p:ph type="ctrTitle"/>
          </p:nvPr>
        </p:nvSpPr>
        <p:spPr>
          <a:xfrm>
            <a:off x="5662443" y="471214"/>
            <a:ext cx="6158082" cy="159813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200"/>
              <a:buFont typeface="Helvetica Neue"/>
              <a:buNone/>
              <a:defRPr sz="5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30"/>
          <p:cNvSpPr txBox="1"/>
          <p:nvPr>
            <p:ph idx="1" type="subTitle"/>
          </p:nvPr>
        </p:nvSpPr>
        <p:spPr>
          <a:xfrm>
            <a:off x="5662443" y="2069346"/>
            <a:ext cx="6158082"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D8D8D8"/>
              </a:buClr>
              <a:buSzPts val="3200"/>
              <a:buNone/>
              <a:defRPr b="0" i="0" sz="3200">
                <a:solidFill>
                  <a:srgbClr val="D8D8D8"/>
                </a:solidFill>
                <a:latin typeface="Arial"/>
                <a:ea typeface="Arial"/>
                <a:cs typeface="Arial"/>
                <a:sym typeface="Arial"/>
              </a:defRPr>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3" name="Google Shape;73;p30"/>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Option 2">
  <p:cSld name="1_Title slide_Option 2">
    <p:spTree>
      <p:nvGrpSpPr>
        <p:cNvPr id="74" name="Shape 74"/>
        <p:cNvGrpSpPr/>
        <p:nvPr/>
      </p:nvGrpSpPr>
      <p:grpSpPr>
        <a:xfrm>
          <a:off x="0" y="0"/>
          <a:ext cx="0" cy="0"/>
          <a:chOff x="0" y="0"/>
          <a:chExt cx="0" cy="0"/>
        </a:xfrm>
      </p:grpSpPr>
      <p:pic>
        <p:nvPicPr>
          <p:cNvPr id="75" name="Google Shape;75;p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6" name="Google Shape;76;p31"/>
          <p:cNvSpPr txBox="1"/>
          <p:nvPr>
            <p:ph type="ctrTitle"/>
          </p:nvPr>
        </p:nvSpPr>
        <p:spPr>
          <a:xfrm>
            <a:off x="5662443" y="406198"/>
            <a:ext cx="6158082" cy="1598132"/>
          </a:xfrm>
          <a:prstGeom prst="rect">
            <a:avLst/>
          </a:prstGeom>
          <a:noFill/>
          <a:ln>
            <a:noFill/>
          </a:ln>
        </p:spPr>
        <p:txBody>
          <a:bodyPr anchorCtr="0" anchor="b" bIns="45700" lIns="91425" spcFirstLastPara="1" rIns="91425" wrap="square" tIns="45700">
            <a:normAutofit/>
          </a:bodyPr>
          <a:lstStyle>
            <a:lvl1pPr lvl="0" algn="r">
              <a:lnSpc>
                <a:spcPct val="90000"/>
              </a:lnSpc>
              <a:spcBef>
                <a:spcPts val="0"/>
              </a:spcBef>
              <a:spcAft>
                <a:spcPts val="0"/>
              </a:spcAft>
              <a:buClr>
                <a:schemeClr val="lt1"/>
              </a:buClr>
              <a:buSzPts val="5200"/>
              <a:buFont typeface="Helvetica Neue"/>
              <a:buNone/>
              <a:defRPr sz="5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1"/>
          <p:cNvSpPr txBox="1"/>
          <p:nvPr>
            <p:ph idx="1" type="subTitle"/>
          </p:nvPr>
        </p:nvSpPr>
        <p:spPr>
          <a:xfrm>
            <a:off x="5662443" y="2004330"/>
            <a:ext cx="6158082" cy="1655762"/>
          </a:xfrm>
          <a:prstGeom prst="rect">
            <a:avLst/>
          </a:prstGeom>
          <a:noFill/>
          <a:ln>
            <a:noFill/>
          </a:ln>
        </p:spPr>
        <p:txBody>
          <a:bodyPr anchorCtr="0" anchor="t" bIns="45700" lIns="91425" spcFirstLastPara="1" rIns="91425" wrap="square" tIns="45700">
            <a:normAutofit/>
          </a:bodyPr>
          <a:lstStyle>
            <a:lvl1pPr lvl="0" algn="r">
              <a:lnSpc>
                <a:spcPct val="90000"/>
              </a:lnSpc>
              <a:spcBef>
                <a:spcPts val="1000"/>
              </a:spcBef>
              <a:spcAft>
                <a:spcPts val="0"/>
              </a:spcAft>
              <a:buClr>
                <a:srgbClr val="D8D8D8"/>
              </a:buClr>
              <a:buSzPts val="3200"/>
              <a:buNone/>
              <a:defRPr b="0" i="0" sz="3200">
                <a:solidFill>
                  <a:srgbClr val="D8D8D8"/>
                </a:solidFill>
                <a:latin typeface="Arial"/>
                <a:ea typeface="Arial"/>
                <a:cs typeface="Arial"/>
                <a:sym typeface="Arial"/>
              </a:defRPr>
            </a:lvl1pPr>
            <a:lvl2pPr lvl="1" algn="ctr">
              <a:lnSpc>
                <a:spcPct val="90000"/>
              </a:lnSpc>
              <a:spcBef>
                <a:spcPts val="500"/>
              </a:spcBef>
              <a:spcAft>
                <a:spcPts val="0"/>
              </a:spcAft>
              <a:buClr>
                <a:srgbClr val="262626"/>
              </a:buClr>
              <a:buSzPts val="2000"/>
              <a:buNone/>
              <a:defRPr sz="2000"/>
            </a:lvl2pPr>
            <a:lvl3pPr lvl="2" algn="ctr">
              <a:lnSpc>
                <a:spcPct val="90000"/>
              </a:lnSpc>
              <a:spcBef>
                <a:spcPts val="500"/>
              </a:spcBef>
              <a:spcAft>
                <a:spcPts val="0"/>
              </a:spcAft>
              <a:buClr>
                <a:srgbClr val="262626"/>
              </a:buClr>
              <a:buSzPts val="1800"/>
              <a:buNone/>
              <a:defRPr sz="1800"/>
            </a:lvl3pPr>
            <a:lvl4pPr lvl="3" algn="ctr">
              <a:lnSpc>
                <a:spcPct val="90000"/>
              </a:lnSpc>
              <a:spcBef>
                <a:spcPts val="500"/>
              </a:spcBef>
              <a:spcAft>
                <a:spcPts val="0"/>
              </a:spcAft>
              <a:buClr>
                <a:srgbClr val="262626"/>
              </a:buClr>
              <a:buSzPts val="1600"/>
              <a:buNone/>
              <a:defRPr sz="1600"/>
            </a:lvl4pPr>
            <a:lvl5pPr lvl="4" algn="ctr">
              <a:lnSpc>
                <a:spcPct val="90000"/>
              </a:lnSpc>
              <a:spcBef>
                <a:spcPts val="500"/>
              </a:spcBef>
              <a:spcAft>
                <a:spcPts val="0"/>
              </a:spcAft>
              <a:buClr>
                <a:srgbClr val="262626"/>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8" name="Google Shape;78;p31"/>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 name="Shape 8"/>
        <p:cNvGrpSpPr/>
        <p:nvPr/>
      </p:nvGrpSpPr>
      <p:grpSpPr>
        <a:xfrm>
          <a:off x="0" y="0"/>
          <a:ext cx="0" cy="0"/>
          <a:chOff x="0" y="0"/>
          <a:chExt cx="0" cy="0"/>
        </a:xfrm>
      </p:grpSpPr>
      <p:sp>
        <p:nvSpPr>
          <p:cNvPr id="9" name="Google Shape;9;p22"/>
          <p:cNvSpPr txBox="1"/>
          <p:nvPr>
            <p:ph idx="11" type="ftr"/>
          </p:nvPr>
        </p:nvSpPr>
        <p:spPr>
          <a:xfrm>
            <a:off x="0" y="5579165"/>
            <a:ext cx="12192000" cy="1278835"/>
          </a:xfrm>
          <a:prstGeom prst="rect">
            <a:avLst/>
          </a:prstGeom>
          <a:solidFill>
            <a:schemeClr val="lt1"/>
          </a:solid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0" name="Google Shape;10;p22"/>
          <p:cNvSpPr txBox="1"/>
          <p:nvPr>
            <p:ph type="title"/>
          </p:nvPr>
        </p:nvSpPr>
        <p:spPr>
          <a:xfrm>
            <a:off x="334964" y="375963"/>
            <a:ext cx="11485562" cy="723968"/>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0"/>
              </a:spcBef>
              <a:spcAft>
                <a:spcPts val="0"/>
              </a:spcAft>
              <a:buClr>
                <a:srgbClr val="000000"/>
              </a:buClr>
              <a:buSzPts val="3400"/>
              <a:buFont typeface="Helvetica Neue"/>
              <a:buNone/>
              <a:defRPr b="1" i="0" sz="34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2"/>
          <p:cNvSpPr txBox="1"/>
          <p:nvPr>
            <p:ph idx="1" type="body"/>
          </p:nvPr>
        </p:nvSpPr>
        <p:spPr>
          <a:xfrm>
            <a:off x="334963" y="1208689"/>
            <a:ext cx="11485561" cy="4020535"/>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rgbClr val="262626"/>
              </a:buClr>
              <a:buSzPts val="2200"/>
              <a:buFont typeface="Arial"/>
              <a:buNone/>
              <a:defRPr b="0" i="0" sz="2200" u="none" cap="none" strike="noStrike">
                <a:solidFill>
                  <a:srgbClr val="262626"/>
                </a:solidFill>
                <a:latin typeface="Helvetica Neue"/>
                <a:ea typeface="Helvetica Neue"/>
                <a:cs typeface="Helvetica Neue"/>
                <a:sym typeface="Helvetica Neue"/>
              </a:defRPr>
            </a:lvl1pPr>
            <a:lvl2pPr indent="-381000" lvl="1" marL="914400" marR="0" rtl="0" algn="l">
              <a:lnSpc>
                <a:spcPct val="90000"/>
              </a:lnSpc>
              <a:spcBef>
                <a:spcPts val="500"/>
              </a:spcBef>
              <a:spcAft>
                <a:spcPts val="0"/>
              </a:spcAft>
              <a:buClr>
                <a:srgbClr val="262626"/>
              </a:buClr>
              <a:buSzPts val="2400"/>
              <a:buFont typeface="Arial"/>
              <a:buChar char="•"/>
              <a:defRPr b="0" i="0" sz="2400" u="none" cap="none" strike="noStrike">
                <a:solidFill>
                  <a:srgbClr val="262626"/>
                </a:solidFill>
                <a:latin typeface="Helvetica Neue"/>
                <a:ea typeface="Helvetica Neue"/>
                <a:cs typeface="Helvetica Neue"/>
                <a:sym typeface="Helvetica Neue"/>
              </a:defRPr>
            </a:lvl2pPr>
            <a:lvl3pPr indent="-355600" lvl="2" marL="1371600" marR="0" rtl="0" algn="l">
              <a:lnSpc>
                <a:spcPct val="90000"/>
              </a:lnSpc>
              <a:spcBef>
                <a:spcPts val="500"/>
              </a:spcBef>
              <a:spcAft>
                <a:spcPts val="0"/>
              </a:spcAft>
              <a:buClr>
                <a:srgbClr val="262626"/>
              </a:buClr>
              <a:buSzPts val="2000"/>
              <a:buFont typeface="Arial"/>
              <a:buChar char="•"/>
              <a:defRPr b="0" i="0" sz="2000" u="none" cap="none" strike="noStrike">
                <a:solidFill>
                  <a:srgbClr val="262626"/>
                </a:solidFill>
                <a:latin typeface="Helvetica Neue"/>
                <a:ea typeface="Helvetica Neue"/>
                <a:cs typeface="Helvetica Neue"/>
                <a:sym typeface="Helvetica Neue"/>
              </a:defRPr>
            </a:lvl3pPr>
            <a:lvl4pPr indent="-342900" lvl="3" marL="1828800" marR="0" rtl="0" algn="l">
              <a:lnSpc>
                <a:spcPct val="90000"/>
              </a:lnSpc>
              <a:spcBef>
                <a:spcPts val="500"/>
              </a:spcBef>
              <a:spcAft>
                <a:spcPts val="0"/>
              </a:spcAft>
              <a:buClr>
                <a:srgbClr val="262626"/>
              </a:buClr>
              <a:buSzPts val="1800"/>
              <a:buFont typeface="Arial"/>
              <a:buChar char="•"/>
              <a:defRPr b="0" i="0" sz="1800" u="none" cap="none" strike="noStrike">
                <a:solidFill>
                  <a:srgbClr val="262626"/>
                </a:solidFill>
                <a:latin typeface="Helvetica Neue"/>
                <a:ea typeface="Helvetica Neue"/>
                <a:cs typeface="Helvetica Neue"/>
                <a:sym typeface="Helvetica Neue"/>
              </a:defRPr>
            </a:lvl4pPr>
            <a:lvl5pPr indent="-342900" lvl="4" marL="2286000" marR="0" rtl="0" algn="l">
              <a:lnSpc>
                <a:spcPct val="90000"/>
              </a:lnSpc>
              <a:spcBef>
                <a:spcPts val="500"/>
              </a:spcBef>
              <a:spcAft>
                <a:spcPts val="0"/>
              </a:spcAft>
              <a:buClr>
                <a:srgbClr val="262626"/>
              </a:buClr>
              <a:buSzPts val="1800"/>
              <a:buFont typeface="Arial"/>
              <a:buChar char="•"/>
              <a:defRPr b="0" i="0" sz="1800" u="none" cap="none" strike="noStrike">
                <a:solidFill>
                  <a:srgbClr val="262626"/>
                </a:solidFill>
                <a:latin typeface="Helvetica Neue"/>
                <a:ea typeface="Helvetica Neue"/>
                <a:cs typeface="Helvetica Neue"/>
                <a:sym typeface="Helvetica Neue"/>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32">
          <p15:clr>
            <a:srgbClr val="F26B43"/>
          </p15:clr>
        </p15:guide>
        <p15:guide id="2" pos="211">
          <p15:clr>
            <a:srgbClr val="F26B43"/>
          </p15:clr>
        </p15:guide>
        <p15:guide id="3" pos="7446">
          <p15:clr>
            <a:srgbClr val="F26B43"/>
          </p15:clr>
        </p15:guide>
        <p15:guide id="4" orient="horz" pos="329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
          <p:cNvSpPr/>
          <p:nvPr/>
        </p:nvSpPr>
        <p:spPr>
          <a:xfrm>
            <a:off x="1524" y="0"/>
            <a:ext cx="12188952" cy="68580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descr="A picture containing table, person, sitting, food&#10;&#10;Description automatically generated" id="101" name="Google Shape;101;p1"/>
          <p:cNvPicPr preferRelativeResize="0"/>
          <p:nvPr>
            <p:ph idx="1" type="body"/>
          </p:nvPr>
        </p:nvPicPr>
        <p:blipFill rotWithShape="1">
          <a:blip r:embed="rId3">
            <a:alphaModFix/>
          </a:blip>
          <a:srcRect b="0" l="0" r="0" t="15745"/>
          <a:stretch/>
        </p:blipFill>
        <p:spPr>
          <a:xfrm>
            <a:off x="-1504" y="1282"/>
            <a:ext cx="12191980" cy="6856718"/>
          </a:xfrm>
          <a:prstGeom prst="rect">
            <a:avLst/>
          </a:prstGeom>
          <a:noFill/>
          <a:ln>
            <a:noFill/>
          </a:ln>
        </p:spPr>
      </p:pic>
      <p:sp>
        <p:nvSpPr>
          <p:cNvPr id="102" name="Google Shape;102;p1"/>
          <p:cNvSpPr/>
          <p:nvPr/>
        </p:nvSpPr>
        <p:spPr>
          <a:xfrm>
            <a:off x="2818504" y="500610"/>
            <a:ext cx="9142593" cy="2523727"/>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4400"/>
              <a:buFont typeface="Arial"/>
              <a:buNone/>
            </a:pPr>
            <a:r>
              <a:rPr b="1" i="0" lang="en-US" sz="3800" u="none" cap="none" strike="noStrike">
                <a:solidFill>
                  <a:schemeClr val="lt1"/>
                </a:solidFill>
                <a:latin typeface="Arial"/>
                <a:ea typeface="Arial"/>
                <a:cs typeface="Arial"/>
                <a:sym typeface="Arial"/>
              </a:rPr>
              <a:t>Week 2: Research Ethics </a:t>
            </a:r>
            <a:endParaRPr b="1" i="0" sz="38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200"/>
              <a:buFont typeface="Arial"/>
              <a:buNone/>
            </a:pPr>
            <a:r>
              <a:t/>
            </a:r>
            <a:endParaRPr b="0" i="0" sz="3200" u="none" cap="none" strike="noStrike">
              <a:solidFill>
                <a:schemeClr val="lt1"/>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3200"/>
              <a:buFont typeface="Arial"/>
              <a:buNone/>
            </a:pPr>
            <a:r>
              <a:rPr b="0" i="0" lang="en-US" sz="2900" u="none" cap="none" strike="noStrike">
                <a:solidFill>
                  <a:schemeClr val="lt1"/>
                </a:solidFill>
                <a:latin typeface="Arial"/>
                <a:ea typeface="Arial"/>
                <a:cs typeface="Arial"/>
                <a:sym typeface="Arial"/>
              </a:rPr>
              <a:t>Research Methods for IT</a:t>
            </a:r>
            <a:endParaRPr b="0" i="0" sz="1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8" name="Shape 168"/>
        <p:cNvGrpSpPr/>
        <p:nvPr/>
      </p:nvGrpSpPr>
      <p:grpSpPr>
        <a:xfrm>
          <a:off x="0" y="0"/>
          <a:ext cx="0" cy="0"/>
          <a:chOff x="0" y="0"/>
          <a:chExt cx="0" cy="0"/>
        </a:xfrm>
      </p:grpSpPr>
      <p:sp>
        <p:nvSpPr>
          <p:cNvPr id="169" name="Google Shape;169;p10"/>
          <p:cNvSpPr txBox="1"/>
          <p:nvPr>
            <p:ph type="title"/>
          </p:nvPr>
        </p:nvSpPr>
        <p:spPr>
          <a:xfrm>
            <a:off x="643467" y="322284"/>
            <a:ext cx="10905000" cy="1135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Activity 2 </a:t>
            </a:r>
            <a:r>
              <a:rPr lang="en-US" sz="3600">
                <a:solidFill>
                  <a:schemeClr val="dk1"/>
                </a:solidFill>
              </a:rPr>
              <a:t>(</a:t>
            </a:r>
            <a:r>
              <a:rPr lang="en-US" sz="3600">
                <a:solidFill>
                  <a:srgbClr val="FF0000"/>
                </a:solidFill>
              </a:rPr>
              <a:t>30 mins + 15 mins review</a:t>
            </a:r>
            <a:r>
              <a:rPr lang="en-US" sz="3600">
                <a:solidFill>
                  <a:schemeClr val="dk1"/>
                </a:solidFill>
              </a:rPr>
              <a:t>)</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Reviewing Actual Research for Ethical Issues </a:t>
            </a:r>
            <a:endParaRPr/>
          </a:p>
        </p:txBody>
      </p:sp>
      <p:sp>
        <p:nvSpPr>
          <p:cNvPr id="170" name="Google Shape;170;p10"/>
          <p:cNvSpPr txBox="1"/>
          <p:nvPr>
            <p:ph idx="1" type="body"/>
          </p:nvPr>
        </p:nvSpPr>
        <p:spPr>
          <a:xfrm>
            <a:off x="334967" y="1685524"/>
            <a:ext cx="4396200" cy="43071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SzPts val="1800"/>
              <a:buNone/>
            </a:pPr>
            <a:r>
              <a:rPr i="1" lang="en-US" sz="2000">
                <a:solidFill>
                  <a:schemeClr val="dk1"/>
                </a:solidFill>
                <a:latin typeface="Arial"/>
                <a:ea typeface="Arial"/>
                <a:cs typeface="Arial"/>
                <a:sym typeface="Arial"/>
              </a:rPr>
              <a:t>Hudson, S., Fogarty, J., Atkeson, C., Avrahami, D., Forlizzi, J., Kiesler, S., Lee, J. and Yang, J., 2003, April. </a:t>
            </a:r>
            <a:r>
              <a:rPr b="1" i="1" lang="en-US" sz="2000">
                <a:solidFill>
                  <a:schemeClr val="dk1"/>
                </a:solidFill>
                <a:latin typeface="Arial"/>
                <a:ea typeface="Arial"/>
                <a:cs typeface="Arial"/>
                <a:sym typeface="Arial"/>
              </a:rPr>
              <a:t>Predicting human interruptibility with sensors: a Wizard of Oz feasibility study</a:t>
            </a:r>
            <a:r>
              <a:rPr i="1" lang="en-US" sz="2000">
                <a:solidFill>
                  <a:schemeClr val="dk1"/>
                </a:solidFill>
                <a:latin typeface="Arial"/>
                <a:ea typeface="Arial"/>
                <a:cs typeface="Arial"/>
                <a:sym typeface="Arial"/>
              </a:rPr>
              <a:t>. In Proceedings of the SIGCHI Conference on Human factors in Computing Systems (pp. 257-264).</a:t>
            </a:r>
            <a:endParaRPr sz="2000">
              <a:solidFill>
                <a:schemeClr val="dk1"/>
              </a:solidFill>
              <a:latin typeface="Arial"/>
              <a:ea typeface="Arial"/>
              <a:cs typeface="Arial"/>
              <a:sym typeface="Arial"/>
            </a:endParaRPr>
          </a:p>
          <a:p>
            <a:pPr indent="-101600" lvl="1" marL="457200" rtl="0" algn="l">
              <a:lnSpc>
                <a:spcPct val="90000"/>
              </a:lnSpc>
              <a:spcBef>
                <a:spcPts val="500"/>
              </a:spcBef>
              <a:spcAft>
                <a:spcPts val="0"/>
              </a:spcAft>
              <a:buClr>
                <a:srgbClr val="262626"/>
              </a:buClr>
              <a:buSzPts val="2000"/>
              <a:buFont typeface="Arial"/>
              <a:buNone/>
            </a:pPr>
            <a:r>
              <a:t/>
            </a:r>
            <a:endParaRPr sz="2000">
              <a:solidFill>
                <a:schemeClr val="dk1"/>
              </a:solidFill>
              <a:latin typeface="Arial"/>
              <a:ea typeface="Arial"/>
              <a:cs typeface="Arial"/>
              <a:sym typeface="Arial"/>
            </a:endParaRPr>
          </a:p>
          <a:p>
            <a:pPr indent="127000" lvl="0" marL="0" rtl="0" algn="l">
              <a:lnSpc>
                <a:spcPct val="90000"/>
              </a:lnSpc>
              <a:spcBef>
                <a:spcPts val="1000"/>
              </a:spcBef>
              <a:spcAft>
                <a:spcPts val="0"/>
              </a:spcAft>
              <a:buClr>
                <a:srgbClr val="262626"/>
              </a:buClr>
              <a:buSzPts val="2000"/>
              <a:buFont typeface="Arial"/>
              <a:buNone/>
            </a:pPr>
            <a:r>
              <a:t/>
            </a:r>
            <a:endParaRPr sz="2000">
              <a:solidFill>
                <a:schemeClr val="dk1"/>
              </a:solidFill>
              <a:latin typeface="Arial"/>
              <a:ea typeface="Arial"/>
              <a:cs typeface="Arial"/>
              <a:sym typeface="Arial"/>
            </a:endParaRPr>
          </a:p>
        </p:txBody>
      </p:sp>
      <p:sp>
        <p:nvSpPr>
          <p:cNvPr id="171" name="Google Shape;171;p10"/>
          <p:cNvSpPr txBox="1"/>
          <p:nvPr/>
        </p:nvSpPr>
        <p:spPr>
          <a:xfrm>
            <a:off x="5152289" y="1624318"/>
            <a:ext cx="6668100" cy="4307100"/>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262626"/>
              </a:buClr>
              <a:buSzPts val="2200"/>
              <a:buFont typeface="Arial"/>
              <a:buNone/>
            </a:pPr>
            <a:r>
              <a:rPr b="0" i="0" lang="en-US" sz="2200" u="none" cap="none" strike="noStrike">
                <a:solidFill>
                  <a:srgbClr val="262626"/>
                </a:solidFill>
                <a:latin typeface="Arial"/>
                <a:ea typeface="Arial"/>
                <a:cs typeface="Arial"/>
                <a:sym typeface="Arial"/>
              </a:rPr>
              <a:t>Hudson et al. (2003) was a paper that was mentioned in the Week 1 videos (simulation):</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000"/>
              </a:spcBef>
              <a:spcAft>
                <a:spcPts val="0"/>
              </a:spcAft>
              <a:buClr>
                <a:srgbClr val="262626"/>
              </a:buClr>
              <a:buSzPts val="2200"/>
              <a:buFont typeface="Arial"/>
              <a:buAutoNum type="alphaLcParenBoth"/>
            </a:pPr>
            <a:r>
              <a:rPr b="0" i="0" lang="en-US" sz="2200" u="none" cap="none" strike="noStrike">
                <a:solidFill>
                  <a:srgbClr val="262626"/>
                </a:solidFill>
                <a:latin typeface="Arial"/>
                <a:ea typeface="Arial"/>
                <a:cs typeface="Arial"/>
                <a:sym typeface="Arial"/>
              </a:rPr>
              <a:t>Observing the interruptibility of office workers</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000"/>
              </a:spcBef>
              <a:spcAft>
                <a:spcPts val="0"/>
              </a:spcAft>
              <a:buClr>
                <a:srgbClr val="262626"/>
              </a:buClr>
              <a:buSzPts val="2200"/>
              <a:buFont typeface="Arial"/>
              <a:buAutoNum type="alphaLcParenBoth"/>
            </a:pPr>
            <a:r>
              <a:rPr b="0" i="0" lang="en-US" sz="2200" u="none" cap="none" strike="noStrike">
                <a:solidFill>
                  <a:srgbClr val="262626"/>
                </a:solidFill>
                <a:latin typeface="Arial"/>
                <a:ea typeface="Arial"/>
                <a:cs typeface="Arial"/>
                <a:sym typeface="Arial"/>
              </a:rPr>
              <a:t>Used a camera and microphone to capture people working in an office </a:t>
            </a:r>
            <a:endParaRPr b="0" i="0" sz="1400" u="none" cap="none" strike="noStrike">
              <a:solidFill>
                <a:srgbClr val="000000"/>
              </a:solidFill>
              <a:latin typeface="Arial"/>
              <a:ea typeface="Arial"/>
              <a:cs typeface="Arial"/>
              <a:sym typeface="Arial"/>
            </a:endParaRPr>
          </a:p>
          <a:p>
            <a:pPr indent="-457200" lvl="0" marL="457200" marR="0" rtl="0" algn="l">
              <a:lnSpc>
                <a:spcPct val="90000"/>
              </a:lnSpc>
              <a:spcBef>
                <a:spcPts val="1000"/>
              </a:spcBef>
              <a:spcAft>
                <a:spcPts val="0"/>
              </a:spcAft>
              <a:buClr>
                <a:srgbClr val="262626"/>
              </a:buClr>
              <a:buSzPts val="2200"/>
              <a:buFont typeface="Arial"/>
              <a:buAutoNum type="alphaLcParenBoth"/>
            </a:pPr>
            <a:r>
              <a:rPr b="0" i="0" lang="en-US" sz="2200" u="none" cap="none" strike="noStrike">
                <a:solidFill>
                  <a:srgbClr val="262626"/>
                </a:solidFill>
                <a:latin typeface="Arial"/>
                <a:ea typeface="Arial"/>
                <a:cs typeface="Arial"/>
                <a:sym typeface="Arial"/>
              </a:rPr>
              <a:t>Subjects given audio prompt and self-reported their interruptibility</a:t>
            </a:r>
            <a:endParaRPr b="0" i="0" sz="2200" u="none" cap="none" strike="noStrike">
              <a:solidFill>
                <a:srgbClr val="262626"/>
              </a:solidFill>
              <a:latin typeface="Arial"/>
              <a:ea typeface="Arial"/>
              <a:cs typeface="Arial"/>
              <a:sym typeface="Arial"/>
            </a:endParaRPr>
          </a:p>
          <a:p>
            <a:pPr indent="-457200" lvl="0" marL="457200" marR="0" rtl="0" algn="l">
              <a:lnSpc>
                <a:spcPct val="90000"/>
              </a:lnSpc>
              <a:spcBef>
                <a:spcPts val="1000"/>
              </a:spcBef>
              <a:spcAft>
                <a:spcPts val="0"/>
              </a:spcAft>
              <a:buClr>
                <a:srgbClr val="262626"/>
              </a:buClr>
              <a:buSzPts val="2200"/>
              <a:buFont typeface="Arial"/>
              <a:buAutoNum type="alphaLcParenBoth"/>
            </a:pPr>
            <a:r>
              <a:rPr b="0" i="0" lang="en-US" sz="2200" u="none" cap="none" strike="noStrike">
                <a:solidFill>
                  <a:srgbClr val="262626"/>
                </a:solidFill>
                <a:latin typeface="Arial"/>
                <a:ea typeface="Arial"/>
                <a:cs typeface="Arial"/>
                <a:sym typeface="Arial"/>
              </a:rPr>
              <a:t>Manual analysis of the video/audio data to establish when the activities were occurring</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262626"/>
              </a:buClr>
              <a:buSzPts val="2200"/>
              <a:buFont typeface="Arial"/>
              <a:buNone/>
            </a:pPr>
            <a:r>
              <a:rPr b="1" i="0" lang="en-US" sz="2200" u="none" cap="none" strike="noStrike">
                <a:solidFill>
                  <a:srgbClr val="262626"/>
                </a:solidFill>
                <a:latin typeface="Arial"/>
                <a:ea typeface="Arial"/>
                <a:cs typeface="Arial"/>
                <a:sym typeface="Arial"/>
              </a:rPr>
              <a:t>What are the potential ethical issues?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6" name="Shape 176"/>
        <p:cNvGrpSpPr/>
        <p:nvPr/>
      </p:nvGrpSpPr>
      <p:grpSpPr>
        <a:xfrm>
          <a:off x="0" y="0"/>
          <a:ext cx="0" cy="0"/>
          <a:chOff x="0" y="0"/>
          <a:chExt cx="0" cy="0"/>
        </a:xfrm>
      </p:grpSpPr>
      <p:sp>
        <p:nvSpPr>
          <p:cNvPr id="177" name="Google Shape;177;p11"/>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Activity 2</a:t>
            </a:r>
            <a:br>
              <a:rPr lang="en-US" sz="3600">
                <a:solidFill>
                  <a:schemeClr val="dk1"/>
                </a:solidFill>
                <a:latin typeface="Arial"/>
                <a:ea typeface="Arial"/>
                <a:cs typeface="Arial"/>
                <a:sym typeface="Arial"/>
              </a:rPr>
            </a:br>
            <a:r>
              <a:rPr lang="en-US" sz="3600">
                <a:solidFill>
                  <a:schemeClr val="dk1"/>
                </a:solidFill>
                <a:latin typeface="Arial"/>
                <a:ea typeface="Arial"/>
                <a:cs typeface="Arial"/>
                <a:sym typeface="Arial"/>
              </a:rPr>
              <a:t>Reviewing Actual Research for Ethical Issues </a:t>
            </a:r>
            <a:endParaRPr/>
          </a:p>
        </p:txBody>
      </p:sp>
      <p:sp>
        <p:nvSpPr>
          <p:cNvPr id="178" name="Google Shape;178;p11"/>
          <p:cNvSpPr txBox="1"/>
          <p:nvPr>
            <p:ph idx="1" type="body"/>
          </p:nvPr>
        </p:nvSpPr>
        <p:spPr>
          <a:xfrm>
            <a:off x="564950" y="1526126"/>
            <a:ext cx="5287800" cy="5221500"/>
          </a:xfrm>
          <a:prstGeom prst="rect">
            <a:avLst/>
          </a:prstGeom>
          <a:noFill/>
          <a:ln>
            <a:noFill/>
          </a:ln>
        </p:spPr>
        <p:txBody>
          <a:bodyPr anchorCtr="0" anchor="t" bIns="45700" lIns="91425" spcFirstLastPara="1" rIns="91425" wrap="square" tIns="45700">
            <a:normAutofit lnSpcReduction="10000"/>
          </a:bodyPr>
          <a:lstStyle/>
          <a:p>
            <a:pPr indent="0" lvl="0" marL="914400" rtl="0" algn="l">
              <a:lnSpc>
                <a:spcPct val="90000"/>
              </a:lnSpc>
              <a:spcBef>
                <a:spcPts val="500"/>
              </a:spcBef>
              <a:spcAft>
                <a:spcPts val="0"/>
              </a:spcAft>
              <a:buSzPts val="1800"/>
              <a:buNone/>
            </a:pPr>
            <a:r>
              <a:t/>
            </a:r>
            <a:endParaRPr/>
          </a:p>
          <a:p>
            <a:pPr indent="-241300" lvl="1" marL="4762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Familiarise yourselves with the paper (Moodle)</a:t>
            </a:r>
            <a:endParaRPr sz="2200">
              <a:latin typeface="Arial"/>
              <a:ea typeface="Arial"/>
              <a:cs typeface="Arial"/>
              <a:sym typeface="Arial"/>
            </a:endParaRPr>
          </a:p>
          <a:p>
            <a:pPr indent="-241300" lvl="2" marL="9334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Read “Intro” and “Study Details” sections</a:t>
            </a:r>
            <a:endParaRPr sz="2200">
              <a:latin typeface="Arial"/>
              <a:ea typeface="Arial"/>
              <a:cs typeface="Arial"/>
              <a:sym typeface="Arial"/>
            </a:endParaRPr>
          </a:p>
          <a:p>
            <a:pPr indent="-241300" lvl="1" marL="4762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Identify:</a:t>
            </a:r>
            <a:endParaRPr sz="2200">
              <a:latin typeface="Arial"/>
              <a:ea typeface="Arial"/>
              <a:cs typeface="Arial"/>
              <a:sym typeface="Arial"/>
            </a:endParaRPr>
          </a:p>
          <a:p>
            <a:pPr indent="-241300" lvl="2" marL="10477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Aspect of research design with ethical issues</a:t>
            </a:r>
            <a:endParaRPr sz="2200">
              <a:latin typeface="Arial"/>
              <a:ea typeface="Arial"/>
              <a:cs typeface="Arial"/>
              <a:sym typeface="Arial"/>
            </a:endParaRPr>
          </a:p>
          <a:p>
            <a:pPr indent="-241300" lvl="2" marL="10477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What the researchers said about these (if any)</a:t>
            </a:r>
            <a:endParaRPr sz="2200">
              <a:latin typeface="Arial"/>
              <a:ea typeface="Arial"/>
              <a:cs typeface="Arial"/>
              <a:sym typeface="Arial"/>
            </a:endParaRPr>
          </a:p>
          <a:p>
            <a:pPr indent="-241300" lvl="2" marL="1047750" rtl="0" algn="l">
              <a:lnSpc>
                <a:spcPct val="115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How you would propose to address the issue</a:t>
            </a:r>
            <a:endParaRPr sz="2200">
              <a:latin typeface="Arial"/>
              <a:ea typeface="Arial"/>
              <a:cs typeface="Arial"/>
              <a:sym typeface="Arial"/>
            </a:endParaRPr>
          </a:p>
          <a:p>
            <a:pPr indent="-101600" lvl="1" marL="590550" rtl="0" algn="l">
              <a:lnSpc>
                <a:spcPct val="90000"/>
              </a:lnSpc>
              <a:spcBef>
                <a:spcPts val="500"/>
              </a:spcBef>
              <a:spcAft>
                <a:spcPts val="0"/>
              </a:spcAft>
              <a:buClr>
                <a:srgbClr val="262626"/>
              </a:buClr>
              <a:buSzPts val="2000"/>
              <a:buFont typeface="Arial"/>
              <a:buNone/>
            </a:pPr>
            <a:r>
              <a:t/>
            </a:r>
            <a:endParaRPr sz="2200">
              <a:solidFill>
                <a:schemeClr val="dk1"/>
              </a:solidFill>
              <a:latin typeface="Arial"/>
              <a:ea typeface="Arial"/>
              <a:cs typeface="Arial"/>
              <a:sym typeface="Arial"/>
            </a:endParaRPr>
          </a:p>
        </p:txBody>
      </p:sp>
      <p:sp>
        <p:nvSpPr>
          <p:cNvPr id="179" name="Google Shape;179;p11"/>
          <p:cNvSpPr txBox="1"/>
          <p:nvPr/>
        </p:nvSpPr>
        <p:spPr>
          <a:xfrm>
            <a:off x="6001900" y="1414575"/>
            <a:ext cx="5287800" cy="53874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For example: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ASPECT OF RESEARCH DESIGN</a:t>
            </a:r>
            <a:r>
              <a:rPr b="0" i="0" lang="en-US" sz="1800" u="none" cap="none" strike="noStrike">
                <a:solidFill>
                  <a:schemeClr val="dk1"/>
                </a:solidFill>
                <a:latin typeface="Arial"/>
                <a:ea typeface="Arial"/>
                <a:cs typeface="Arial"/>
                <a:sym typeface="Arial"/>
              </a:rPr>
              <a:t>: there are only 4 participants, all from the same institution as the researchers, do they really understand who is going do see the data (</a:t>
            </a:r>
            <a:r>
              <a:rPr b="1" i="0" lang="en-US" sz="1800" u="none" cap="none" strike="noStrike">
                <a:solidFill>
                  <a:schemeClr val="dk1"/>
                </a:solidFill>
                <a:latin typeface="Arial"/>
                <a:ea typeface="Arial"/>
                <a:cs typeface="Arial"/>
                <a:sym typeface="Arial"/>
              </a:rPr>
              <a:t>informed consent</a:t>
            </a:r>
            <a:r>
              <a:rPr b="0" i="0" lang="en-US" sz="1800" u="none" cap="none" strike="noStrike">
                <a:solidFill>
                  <a:schemeClr val="dk1"/>
                </a:solidFill>
                <a:latin typeface="Arial"/>
                <a:ea typeface="Arial"/>
                <a:cs typeface="Arial"/>
                <a:sym typeface="Arial"/>
              </a:rPr>
              <a:t>) and do they feel pressured to take part (</a:t>
            </a:r>
            <a:r>
              <a:rPr b="1" i="0" lang="en-US" sz="1800" u="none" cap="none" strike="noStrike">
                <a:solidFill>
                  <a:schemeClr val="dk1"/>
                </a:solidFill>
                <a:latin typeface="Arial"/>
                <a:ea typeface="Arial"/>
                <a:cs typeface="Arial"/>
                <a:sym typeface="Arial"/>
              </a:rPr>
              <a:t>coercion</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AUTHOR DESCRIPTION</a:t>
            </a:r>
            <a:r>
              <a:rPr b="0" i="0" lang="en-US" sz="1800" u="none" cap="none" strike="noStrike">
                <a:solidFill>
                  <a:schemeClr val="dk1"/>
                </a:solidFill>
                <a:latin typeface="Arial"/>
                <a:ea typeface="Arial"/>
                <a:cs typeface="Arial"/>
                <a:sym typeface="Arial"/>
              </a:rPr>
              <a:t>: does not describe the issue, does not describe the recruitment process.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600"/>
              </a:spcBef>
              <a:spcAft>
                <a:spcPts val="0"/>
              </a:spcAft>
              <a:buClr>
                <a:schemeClr val="dk1"/>
              </a:buClr>
              <a:buSzPts val="1800"/>
              <a:buFont typeface="Arial"/>
              <a:buAutoNum type="arabicPeriod"/>
            </a:pPr>
            <a:r>
              <a:rPr b="1" i="0" lang="en-US" sz="1800" u="none" cap="none" strike="noStrike">
                <a:solidFill>
                  <a:schemeClr val="dk1"/>
                </a:solidFill>
                <a:latin typeface="Arial"/>
                <a:ea typeface="Arial"/>
                <a:cs typeface="Arial"/>
                <a:sym typeface="Arial"/>
              </a:rPr>
              <a:t>YOUR PROPOSAL</a:t>
            </a:r>
            <a:r>
              <a:rPr b="0" i="0" lang="en-US" sz="1800" u="none" cap="none" strike="noStrike">
                <a:solidFill>
                  <a:schemeClr val="dk1"/>
                </a:solidFill>
                <a:latin typeface="Arial"/>
                <a:ea typeface="Arial"/>
                <a:cs typeface="Arial"/>
                <a:sym typeface="Arial"/>
              </a:rPr>
              <a:t>: give member full details of the identities of who is going to see the videos and give them time to reflect on this before confirming participation (</a:t>
            </a:r>
            <a:r>
              <a:rPr b="1" i="0" lang="en-US" sz="1800" u="none" cap="none" strike="noStrike">
                <a:solidFill>
                  <a:schemeClr val="dk1"/>
                </a:solidFill>
                <a:latin typeface="Arial"/>
                <a:ea typeface="Arial"/>
                <a:cs typeface="Arial"/>
                <a:sym typeface="Arial"/>
              </a:rPr>
              <a:t>informed consent</a:t>
            </a:r>
            <a:r>
              <a:rPr b="0" i="0" lang="en-US" sz="1800" u="none" cap="none" strike="noStrike">
                <a:solidFill>
                  <a:schemeClr val="dk1"/>
                </a:solidFill>
                <a:latin typeface="Arial"/>
                <a:ea typeface="Arial"/>
                <a:cs typeface="Arial"/>
                <a:sym typeface="Arial"/>
              </a:rPr>
              <a:t>); advertise for participation widely and make “opt-in”, rather than targeting specific people (</a:t>
            </a:r>
            <a:r>
              <a:rPr b="1" i="0" lang="en-US" sz="1800" u="none" cap="none" strike="noStrike">
                <a:solidFill>
                  <a:schemeClr val="dk1"/>
                </a:solidFill>
                <a:latin typeface="Arial"/>
                <a:ea typeface="Arial"/>
                <a:cs typeface="Arial"/>
                <a:sym typeface="Arial"/>
              </a:rPr>
              <a:t>coercion)</a:t>
            </a:r>
            <a:r>
              <a:rPr b="0" i="0" lang="en-US" sz="1800" u="none" cap="none" strike="noStrike">
                <a:solidFill>
                  <a:schemeClr val="dk1"/>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228600" lvl="0" marL="342900" marR="0" rtl="0" algn="l">
              <a:lnSpc>
                <a:spcPct val="100000"/>
              </a:lnSpc>
              <a:spcBef>
                <a:spcPts val="60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2"/>
          <p:cNvSpPr txBox="1"/>
          <p:nvPr>
            <p:ph type="title"/>
          </p:nvPr>
        </p:nvSpPr>
        <p:spPr>
          <a:xfrm>
            <a:off x="561472" y="600553"/>
            <a:ext cx="11485564" cy="7239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400"/>
              <a:buFont typeface="Helvetica Neue"/>
              <a:buNone/>
            </a:pPr>
            <a:r>
              <a:rPr lang="en-US" sz="3060"/>
              <a:t>Activity </a:t>
            </a:r>
            <a:r>
              <a:rPr lang="en-US" sz="3060">
                <a:solidFill>
                  <a:schemeClr val="dk1"/>
                </a:solidFill>
              </a:rPr>
              <a:t>2: Example 1</a:t>
            </a:r>
            <a:endParaRPr sz="3060"/>
          </a:p>
        </p:txBody>
      </p:sp>
      <p:sp>
        <p:nvSpPr>
          <p:cNvPr id="186" name="Google Shape;186;p12"/>
          <p:cNvSpPr/>
          <p:nvPr/>
        </p:nvSpPr>
        <p:spPr>
          <a:xfrm>
            <a:off x="511272" y="1456714"/>
            <a:ext cx="10956900" cy="3693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ASPECT OF RESEARCH DESIGN: </a:t>
            </a:r>
            <a:r>
              <a:rPr b="0" i="0" lang="en-US" sz="2100" u="none" cap="none" strike="noStrike">
                <a:solidFill>
                  <a:schemeClr val="dk1"/>
                </a:solidFill>
                <a:latin typeface="Arial"/>
                <a:ea typeface="Arial"/>
                <a:cs typeface="Arial"/>
                <a:sym typeface="Arial"/>
              </a:rPr>
              <a:t>inappropriately capture people and audio in during the activity, there are many reasons why this might be inappropriate: (i) additional people not consented; (ii) content might be sensitive; (iii) there might be a conflict of interest between a person paid to do the annotation and the person or process being discussed.</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AUTHOR DESCRIPTION: </a:t>
            </a:r>
            <a:r>
              <a:rPr b="0" i="0" lang="en-US" sz="2100" u="none" cap="none" strike="noStrike">
                <a:solidFill>
                  <a:schemeClr val="dk1"/>
                </a:solidFill>
                <a:latin typeface="Arial"/>
                <a:ea typeface="Arial"/>
                <a:cs typeface="Arial"/>
                <a:sym typeface="Arial"/>
              </a:rPr>
              <a:t>“a keyboard which allowed the user to temporarily disable recording if they felt their conversations were too sensitive to be recorded (to ensure privacy, subjects could also retroactively request the recordings from any time period be destroyed prior to viewing).”</a:t>
            </a:r>
            <a:endParaRPr b="0" i="0" sz="21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MY PROPOSAL:</a:t>
            </a:r>
            <a:r>
              <a:rPr b="0" i="0" lang="en-US" sz="2100" u="none" cap="none" strike="noStrike">
                <a:solidFill>
                  <a:schemeClr val="dk1"/>
                </a:solidFill>
                <a:latin typeface="Arial"/>
                <a:ea typeface="Arial"/>
                <a:cs typeface="Arial"/>
                <a:sym typeface="Arial"/>
              </a:rPr>
              <a:t> the durations of the recording sessions were very long, and the mechanism by which people could retroactively have recordings is not clear. Instead, use shorter recording sessions and ask subjects to review recording and remove elements they think are inappropriate before giving to the research team.</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3"/>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None/>
            </a:pPr>
            <a:r>
              <a:rPr lang="en-US" sz="3060">
                <a:solidFill>
                  <a:schemeClr val="dk1"/>
                </a:solidFill>
              </a:rPr>
              <a:t>Activity 2: Example 2</a:t>
            </a:r>
            <a:br>
              <a:rPr lang="en-US" sz="3060"/>
            </a:br>
            <a:endParaRPr sz="3060"/>
          </a:p>
        </p:txBody>
      </p:sp>
      <p:sp>
        <p:nvSpPr>
          <p:cNvPr id="193" name="Google Shape;193;p13"/>
          <p:cNvSpPr/>
          <p:nvPr/>
        </p:nvSpPr>
        <p:spPr>
          <a:xfrm>
            <a:off x="334950" y="1720860"/>
            <a:ext cx="10910700" cy="4607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ASPECT OF RESEARCH DESIGN</a:t>
            </a:r>
            <a:r>
              <a:rPr b="0" i="0" lang="en-US" sz="2100" u="none" cap="none" strike="noStrike">
                <a:solidFill>
                  <a:schemeClr val="dk1"/>
                </a:solidFill>
                <a:latin typeface="Arial"/>
                <a:ea typeface="Arial"/>
                <a:cs typeface="Arial"/>
                <a:sym typeface="Arial"/>
              </a:rPr>
              <a:t>: Duration of recordings for each subject are very long. The idea that you all you activities are recorded on video and reviewed by research is likely to cause psychological harm (stress). Also given the number of subjects is small the perceived “damage” (to the study) of withdrawing from the study is high (more stress).</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AUTHOR DESCRIPTION:</a:t>
            </a:r>
            <a:r>
              <a:rPr b="0" i="0" lang="en-US" sz="2100" u="none" cap="none" strike="noStrike">
                <a:solidFill>
                  <a:schemeClr val="dk1"/>
                </a:solidFill>
                <a:latin typeface="Arial"/>
                <a:ea typeface="Arial"/>
                <a:cs typeface="Arial"/>
                <a:sym typeface="Arial"/>
              </a:rPr>
              <a:t> “7am to 6pm on workdays for 14-22 days for each subject” but no discussion of the stress that this is likely to cause subjects.</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2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2100" u="none" cap="none" strike="noStrike">
                <a:solidFill>
                  <a:schemeClr val="dk1"/>
                </a:solidFill>
                <a:latin typeface="Arial"/>
                <a:ea typeface="Arial"/>
                <a:cs typeface="Arial"/>
                <a:sym typeface="Arial"/>
              </a:rPr>
              <a:t>MY PROPOSAL</a:t>
            </a:r>
            <a:r>
              <a:rPr b="0" i="0" lang="en-US" sz="2100" u="none" cap="none" strike="noStrike">
                <a:solidFill>
                  <a:schemeClr val="dk1"/>
                </a:solidFill>
                <a:latin typeface="Arial"/>
                <a:ea typeface="Arial"/>
                <a:cs typeface="Arial"/>
                <a:sym typeface="Arial"/>
              </a:rPr>
              <a:t>: use more subjects, for shorter periods, allow them to review footage, continuously check that they are happy to continue (by asking for their consent at each session).</a:t>
            </a:r>
            <a:endParaRPr b="0" i="0" sz="21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4"/>
          <p:cNvSpPr txBox="1"/>
          <p:nvPr>
            <p:ph type="title"/>
          </p:nvPr>
        </p:nvSpPr>
        <p:spPr>
          <a:xfrm>
            <a:off x="371474" y="420487"/>
            <a:ext cx="11485500" cy="723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58822"/>
              <a:buNone/>
            </a:pPr>
            <a:r>
              <a:rPr lang="en-US"/>
              <a:t>Activity 2: </a:t>
            </a:r>
            <a:r>
              <a:rPr lang="en-US" sz="3600">
                <a:solidFill>
                  <a:schemeClr val="dk1"/>
                </a:solidFill>
                <a:latin typeface="Arial"/>
                <a:ea typeface="Arial"/>
                <a:cs typeface="Arial"/>
                <a:sym typeface="Arial"/>
              </a:rPr>
              <a:t>Reviewing Actual Research for Ethical Issues</a:t>
            </a:r>
            <a:br>
              <a:rPr lang="en-US"/>
            </a:br>
            <a:r>
              <a:rPr lang="en-US"/>
              <a:t> (Discussion)</a:t>
            </a:r>
            <a:br>
              <a:rPr lang="en-US"/>
            </a:br>
            <a:endParaRPr/>
          </a:p>
        </p:txBody>
      </p:sp>
      <p:sp>
        <p:nvSpPr>
          <p:cNvPr id="200" name="Google Shape;200;p14"/>
          <p:cNvSpPr txBox="1"/>
          <p:nvPr>
            <p:ph idx="1" type="body"/>
          </p:nvPr>
        </p:nvSpPr>
        <p:spPr>
          <a:xfrm>
            <a:off x="334962" y="1198179"/>
            <a:ext cx="6185700" cy="49479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rPr lang="en-US"/>
              <a:t>Now we will share our thoughts…</a:t>
            </a:r>
            <a:endParaRPr/>
          </a:p>
          <a:p>
            <a:pPr indent="-228600" lvl="0" marL="457200" rtl="0" algn="l">
              <a:lnSpc>
                <a:spcPct val="90000"/>
              </a:lnSpc>
              <a:spcBef>
                <a:spcPts val="1000"/>
              </a:spcBef>
              <a:spcAft>
                <a:spcPts val="0"/>
              </a:spcAft>
              <a:buClr>
                <a:srgbClr val="262626"/>
              </a:buClr>
              <a:buSzPts val="1800"/>
              <a:buNone/>
            </a:pPr>
            <a:r>
              <a:t/>
            </a:r>
            <a:endParaRPr/>
          </a:p>
        </p:txBody>
      </p:sp>
      <p:pic>
        <p:nvPicPr>
          <p:cNvPr id="201" name="Google Shape;201;p14"/>
          <p:cNvPicPr preferRelativeResize="0"/>
          <p:nvPr/>
        </p:nvPicPr>
        <p:blipFill rotWithShape="1">
          <a:blip r:embed="rId3">
            <a:alphaModFix/>
          </a:blip>
          <a:srcRect b="0" l="0" r="0" t="0"/>
          <a:stretch/>
        </p:blipFill>
        <p:spPr>
          <a:xfrm>
            <a:off x="6761796" y="1640018"/>
            <a:ext cx="5095243" cy="403104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11111"/>
              <a:buFont typeface="Helvetica Neue"/>
              <a:buNone/>
            </a:pPr>
            <a:r>
              <a:rPr lang="en-US" sz="3060"/>
              <a:t>Activity 3: Processes, People &amp; Documentation</a:t>
            </a:r>
            <a:endParaRPr sz="3060"/>
          </a:p>
          <a:p>
            <a:pPr indent="0" lvl="0" marL="0" rtl="0" algn="l">
              <a:lnSpc>
                <a:spcPct val="90000"/>
              </a:lnSpc>
              <a:spcBef>
                <a:spcPts val="0"/>
              </a:spcBef>
              <a:spcAft>
                <a:spcPts val="0"/>
              </a:spcAft>
              <a:buClr>
                <a:srgbClr val="000000"/>
              </a:buClr>
              <a:buSzPct val="111111"/>
              <a:buFont typeface="Helvetica Neue"/>
              <a:buNone/>
            </a:pPr>
            <a:r>
              <a:rPr lang="en-US" sz="3060">
                <a:solidFill>
                  <a:schemeClr val="dk1"/>
                </a:solidFill>
              </a:rPr>
              <a:t>(</a:t>
            </a:r>
            <a:r>
              <a:rPr lang="en-US" sz="3060">
                <a:solidFill>
                  <a:srgbClr val="FF0000"/>
                </a:solidFill>
              </a:rPr>
              <a:t>20 mins + 10 mins review </a:t>
            </a:r>
            <a:r>
              <a:rPr lang="en-US" sz="3060">
                <a:solidFill>
                  <a:schemeClr val="dk1"/>
                </a:solidFill>
              </a:rPr>
              <a:t>)</a:t>
            </a:r>
            <a:br>
              <a:rPr lang="en-US" sz="3060">
                <a:solidFill>
                  <a:schemeClr val="dk1"/>
                </a:solidFill>
              </a:rPr>
            </a:br>
            <a:br>
              <a:rPr lang="en-US" sz="3060"/>
            </a:br>
            <a:endParaRPr sz="3060"/>
          </a:p>
        </p:txBody>
      </p:sp>
      <p:sp>
        <p:nvSpPr>
          <p:cNvPr id="208" name="Google Shape;208;p15"/>
          <p:cNvSpPr txBox="1"/>
          <p:nvPr/>
        </p:nvSpPr>
        <p:spPr>
          <a:xfrm>
            <a:off x="6585535" y="1687016"/>
            <a:ext cx="3938085" cy="2811847"/>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rgbClr val="262626"/>
              </a:buClr>
              <a:buSzPts val="2200"/>
              <a:buFont typeface="Arial"/>
              <a:buNone/>
            </a:pPr>
            <a:r>
              <a:rPr b="1" i="0" lang="en-US" sz="2200" u="none" cap="none" strike="noStrike">
                <a:solidFill>
                  <a:srgbClr val="262626"/>
                </a:solidFill>
              </a:rPr>
              <a:t>1. Processes:</a:t>
            </a:r>
            <a:endParaRPr i="0" sz="1400" u="none" cap="none" strike="noStrike">
              <a:solidFill>
                <a:srgbClr val="000000"/>
              </a:solidFill>
            </a:endParaRPr>
          </a:p>
          <a:p>
            <a:pPr indent="-333375" lvl="1" marL="635000" marR="0" rtl="0" algn="l">
              <a:lnSpc>
                <a:spcPct val="90000"/>
              </a:lnSpc>
              <a:spcBef>
                <a:spcPts val="500"/>
              </a:spcBef>
              <a:spcAft>
                <a:spcPts val="0"/>
              </a:spcAft>
              <a:buClr>
                <a:srgbClr val="FF0000"/>
              </a:buClr>
              <a:buSzPts val="2000"/>
              <a:buChar char="•"/>
            </a:pPr>
            <a:r>
              <a:rPr b="1" i="0" lang="en-US" sz="2000" u="none" cap="none" strike="noStrike">
                <a:solidFill>
                  <a:srgbClr val="FF0000"/>
                </a:solidFill>
              </a:rPr>
              <a:t>Recruitment</a:t>
            </a:r>
            <a:endParaRPr i="0" sz="1400" u="none" cap="none" strike="noStrike">
              <a:solidFill>
                <a:srgbClr val="000000"/>
              </a:solidFill>
            </a:endParaRPr>
          </a:p>
          <a:p>
            <a:pPr indent="-333375" lvl="1" marL="635000" marR="0" rtl="0" algn="l">
              <a:lnSpc>
                <a:spcPct val="90000"/>
              </a:lnSpc>
              <a:spcBef>
                <a:spcPts val="500"/>
              </a:spcBef>
              <a:spcAft>
                <a:spcPts val="0"/>
              </a:spcAft>
              <a:buClr>
                <a:srgbClr val="262626"/>
              </a:buClr>
              <a:buSzPts val="2000"/>
              <a:buChar char="•"/>
            </a:pPr>
            <a:r>
              <a:rPr i="0" lang="en-US" sz="2000" u="none" cap="none" strike="noStrike">
                <a:solidFill>
                  <a:srgbClr val="262626"/>
                </a:solidFill>
              </a:rPr>
              <a:t>Conduct of observations</a:t>
            </a:r>
            <a:endParaRPr i="0" sz="1400" u="none" cap="none" strike="noStrike">
              <a:solidFill>
                <a:srgbClr val="000000"/>
              </a:solidFill>
            </a:endParaRPr>
          </a:p>
          <a:p>
            <a:pPr indent="-333375" lvl="1" marL="635000" marR="0" rtl="0" algn="l">
              <a:lnSpc>
                <a:spcPct val="90000"/>
              </a:lnSpc>
              <a:spcBef>
                <a:spcPts val="500"/>
              </a:spcBef>
              <a:spcAft>
                <a:spcPts val="0"/>
              </a:spcAft>
              <a:buClr>
                <a:srgbClr val="262626"/>
              </a:buClr>
              <a:buSzPts val="2000"/>
              <a:buChar char="•"/>
            </a:pPr>
            <a:r>
              <a:rPr i="0" lang="en-US" sz="2000" u="none" cap="none" strike="noStrike">
                <a:solidFill>
                  <a:srgbClr val="262626"/>
                </a:solidFill>
              </a:rPr>
              <a:t>Data analysis</a:t>
            </a:r>
            <a:endParaRPr i="0" sz="1400" u="none" cap="none" strike="noStrike">
              <a:solidFill>
                <a:srgbClr val="000000"/>
              </a:solidFill>
            </a:endParaRPr>
          </a:p>
          <a:p>
            <a:pPr indent="-333375" lvl="1" marL="635000" marR="0" rtl="0" algn="l">
              <a:lnSpc>
                <a:spcPct val="90000"/>
              </a:lnSpc>
              <a:spcBef>
                <a:spcPts val="500"/>
              </a:spcBef>
              <a:spcAft>
                <a:spcPts val="0"/>
              </a:spcAft>
              <a:buClr>
                <a:srgbClr val="262626"/>
              </a:buClr>
              <a:buSzPts val="2000"/>
              <a:buChar char="•"/>
            </a:pPr>
            <a:r>
              <a:rPr i="0" lang="en-US" sz="2000" u="none" cap="none" strike="noStrike">
                <a:solidFill>
                  <a:srgbClr val="262626"/>
                </a:solidFill>
              </a:rPr>
              <a:t>Data curation</a:t>
            </a:r>
            <a:endParaRPr i="0" sz="1400" u="none" cap="none" strike="noStrike">
              <a:solidFill>
                <a:srgbClr val="000000"/>
              </a:solidFill>
            </a:endParaRPr>
          </a:p>
          <a:p>
            <a:pPr indent="0" lvl="0" marL="0" marR="0" rtl="0" algn="l">
              <a:lnSpc>
                <a:spcPct val="90000"/>
              </a:lnSpc>
              <a:spcBef>
                <a:spcPts val="1000"/>
              </a:spcBef>
              <a:spcAft>
                <a:spcPts val="0"/>
              </a:spcAft>
              <a:buClr>
                <a:srgbClr val="262626"/>
              </a:buClr>
              <a:buSzPts val="2200"/>
              <a:buFont typeface="Arial"/>
              <a:buNone/>
            </a:pPr>
            <a:r>
              <a:rPr b="1" i="0" lang="en-US" sz="2200" u="none" cap="none" strike="noStrike">
                <a:solidFill>
                  <a:srgbClr val="262626"/>
                </a:solidFill>
              </a:rPr>
              <a:t>2. People</a:t>
            </a:r>
            <a:endParaRPr i="0" sz="1400" u="none" cap="none" strike="noStrike">
              <a:solidFill>
                <a:srgbClr val="000000"/>
              </a:solidFill>
            </a:endParaRPr>
          </a:p>
          <a:p>
            <a:pPr indent="0" lvl="0" marL="0" marR="0" rtl="0" algn="l">
              <a:lnSpc>
                <a:spcPct val="90000"/>
              </a:lnSpc>
              <a:spcBef>
                <a:spcPts val="1000"/>
              </a:spcBef>
              <a:spcAft>
                <a:spcPts val="0"/>
              </a:spcAft>
              <a:buClr>
                <a:srgbClr val="262626"/>
              </a:buClr>
              <a:buSzPts val="2200"/>
              <a:buFont typeface="Arial"/>
              <a:buNone/>
            </a:pPr>
            <a:r>
              <a:rPr b="1" i="0" lang="en-US" sz="2200" u="none" cap="none" strike="noStrike">
                <a:solidFill>
                  <a:srgbClr val="262626"/>
                </a:solidFill>
              </a:rPr>
              <a:t>3. Documentation</a:t>
            </a:r>
            <a:endParaRPr i="0" sz="1400" u="none" cap="none" strike="noStrike">
              <a:solidFill>
                <a:srgbClr val="000000"/>
              </a:solidFill>
            </a:endParaRPr>
          </a:p>
        </p:txBody>
      </p:sp>
      <p:sp>
        <p:nvSpPr>
          <p:cNvPr id="209" name="Google Shape;209;p15"/>
          <p:cNvSpPr txBox="1"/>
          <p:nvPr/>
        </p:nvSpPr>
        <p:spPr>
          <a:xfrm>
            <a:off x="578650" y="1687026"/>
            <a:ext cx="5617200" cy="4479300"/>
          </a:xfrm>
          <a:prstGeom prst="rect">
            <a:avLst/>
          </a:prstGeom>
          <a:noFill/>
          <a:ln>
            <a:noFill/>
          </a:ln>
        </p:spPr>
        <p:txBody>
          <a:bodyPr anchorCtr="0" anchor="t" bIns="45700" lIns="91425" spcFirstLastPara="1" rIns="91425" wrap="square" tIns="45700">
            <a:normAutofit/>
          </a:bodyPr>
          <a:lstStyle/>
          <a:p>
            <a:pPr indent="-342900" lvl="0" marL="457200" marR="0" rtl="0" algn="l">
              <a:lnSpc>
                <a:spcPct val="90000"/>
              </a:lnSpc>
              <a:spcBef>
                <a:spcPts val="1000"/>
              </a:spcBef>
              <a:spcAft>
                <a:spcPts val="0"/>
              </a:spcAft>
              <a:buClr>
                <a:srgbClr val="262626"/>
              </a:buClr>
              <a:buSzPts val="1800"/>
              <a:buChar char="●"/>
            </a:pPr>
            <a:r>
              <a:rPr i="0" lang="en-US" sz="1800" u="none" cap="none" strike="noStrike">
                <a:solidFill>
                  <a:srgbClr val="262626"/>
                </a:solidFill>
              </a:rPr>
              <a:t>Consider a scenario in which your company is moving to a hybrid working model. </a:t>
            </a:r>
            <a:endParaRPr i="0" sz="1800" u="none" cap="none" strike="noStrike">
              <a:solidFill>
                <a:srgbClr val="262626"/>
              </a:solidFill>
            </a:endParaRPr>
          </a:p>
          <a:p>
            <a:pPr indent="-342900" lvl="0" marL="457200" marR="0" rtl="0" algn="l">
              <a:lnSpc>
                <a:spcPct val="90000"/>
              </a:lnSpc>
              <a:spcBef>
                <a:spcPts val="0"/>
              </a:spcBef>
              <a:spcAft>
                <a:spcPts val="0"/>
              </a:spcAft>
              <a:buClr>
                <a:srgbClr val="262626"/>
              </a:buClr>
              <a:buSzPts val="1800"/>
              <a:buChar char="●"/>
            </a:pPr>
            <a:r>
              <a:rPr i="0" lang="en-US" sz="1800" u="none" cap="none" strike="noStrike">
                <a:solidFill>
                  <a:srgbClr val="262626"/>
                </a:solidFill>
              </a:rPr>
              <a:t>As a developer at the company, you have been asked by your line manager to investigate how distracting hot-desking and hybrid working conditions will be to the development team. </a:t>
            </a:r>
            <a:endParaRPr i="0" sz="1800" u="none" cap="none" strike="noStrike">
              <a:solidFill>
                <a:srgbClr val="262626"/>
              </a:solidFill>
            </a:endParaRPr>
          </a:p>
          <a:p>
            <a:pPr indent="-342900" lvl="0" marL="457200" marR="0" rtl="0" algn="l">
              <a:lnSpc>
                <a:spcPct val="90000"/>
              </a:lnSpc>
              <a:spcBef>
                <a:spcPts val="0"/>
              </a:spcBef>
              <a:spcAft>
                <a:spcPts val="0"/>
              </a:spcAft>
              <a:buClr>
                <a:srgbClr val="262626"/>
              </a:buClr>
              <a:buSzPts val="1800"/>
              <a:buChar char="●"/>
            </a:pPr>
            <a:r>
              <a:rPr i="0" lang="en-US" sz="1800" u="none" cap="none" strike="noStrike">
                <a:solidFill>
                  <a:srgbClr val="262626"/>
                </a:solidFill>
              </a:rPr>
              <a:t>To do this, you will repeat Hudson et al’s (2003) study on interruptibility using 20 of your colleagues who work in your area of the office.</a:t>
            </a:r>
            <a:endParaRPr i="0" sz="1800" u="none" cap="none" strike="noStrike">
              <a:solidFill>
                <a:srgbClr val="262626"/>
              </a:solidFill>
            </a:endParaRPr>
          </a:p>
          <a:p>
            <a:pPr indent="-342900" lvl="0" marL="457200" marR="0" rtl="0" algn="l">
              <a:lnSpc>
                <a:spcPct val="90000"/>
              </a:lnSpc>
              <a:spcBef>
                <a:spcPts val="0"/>
              </a:spcBef>
              <a:spcAft>
                <a:spcPts val="0"/>
              </a:spcAft>
              <a:buClr>
                <a:srgbClr val="262626"/>
              </a:buClr>
              <a:buSzPts val="1800"/>
              <a:buChar char="●"/>
            </a:pPr>
            <a:r>
              <a:rPr i="0" lang="en-US" sz="1800" u="none" cap="none" strike="noStrike">
                <a:solidFill>
                  <a:srgbClr val="262626"/>
                </a:solidFill>
              </a:rPr>
              <a:t>To do this you will first need to develop and submit a research proposal to your company's Ethical Practice Board</a:t>
            </a:r>
            <a:endParaRPr i="0" sz="1800" u="none" cap="none" strike="noStrike">
              <a:solidFill>
                <a:srgbClr val="262626"/>
              </a:solidFill>
            </a:endParaRPr>
          </a:p>
          <a:p>
            <a:pPr indent="-342900" lvl="0" marL="457200" marR="0" rtl="0" algn="l">
              <a:lnSpc>
                <a:spcPct val="90000"/>
              </a:lnSpc>
              <a:spcBef>
                <a:spcPts val="0"/>
              </a:spcBef>
              <a:spcAft>
                <a:spcPts val="0"/>
              </a:spcAft>
              <a:buClr>
                <a:srgbClr val="262626"/>
              </a:buClr>
              <a:buSzPts val="1800"/>
              <a:buChar char="●"/>
            </a:pPr>
            <a:r>
              <a:rPr i="0" lang="en-US" sz="1800" u="none" cap="none" strike="noStrike">
                <a:solidFill>
                  <a:srgbClr val="262626"/>
                </a:solidFill>
              </a:rPr>
              <a:t>In preparation for this submission you must think through all the ethical issues, how you will address them, and what documentation you will need to ensure that the study is conducted as you propose.</a:t>
            </a:r>
            <a:endParaRPr i="0" sz="1800" u="none" cap="none" strike="noStrike">
              <a:solidFill>
                <a:srgbClr val="262626"/>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6"/>
          <p:cNvSpPr txBox="1"/>
          <p:nvPr>
            <p:ph type="title"/>
          </p:nvPr>
        </p:nvSpPr>
        <p:spPr>
          <a:xfrm>
            <a:off x="527467" y="737947"/>
            <a:ext cx="11485564" cy="72396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11111"/>
              <a:buFont typeface="Helvetica Neue"/>
              <a:buNone/>
            </a:pPr>
            <a:r>
              <a:rPr lang="en-US" sz="3060"/>
              <a:t>Activity 3: Processes, People &amp; Documentation</a:t>
            </a:r>
            <a:br>
              <a:rPr lang="en-US" sz="3060"/>
            </a:br>
            <a:endParaRPr sz="3060"/>
          </a:p>
        </p:txBody>
      </p:sp>
      <p:pic>
        <p:nvPicPr>
          <p:cNvPr id="216" name="Google Shape;216;p16"/>
          <p:cNvPicPr preferRelativeResize="0"/>
          <p:nvPr>
            <p:ph idx="1" type="body"/>
          </p:nvPr>
        </p:nvPicPr>
        <p:blipFill rotWithShape="1">
          <a:blip r:embed="rId3">
            <a:alphaModFix/>
          </a:blip>
          <a:srcRect b="0" l="0" r="0" t="0"/>
          <a:stretch/>
        </p:blipFill>
        <p:spPr>
          <a:xfrm>
            <a:off x="6780107" y="2352703"/>
            <a:ext cx="5040419" cy="2281864"/>
          </a:xfrm>
          <a:prstGeom prst="rect">
            <a:avLst/>
          </a:prstGeom>
          <a:noFill/>
          <a:ln>
            <a:noFill/>
          </a:ln>
        </p:spPr>
      </p:pic>
      <p:sp>
        <p:nvSpPr>
          <p:cNvPr id="217" name="Google Shape;217;p16"/>
          <p:cNvSpPr txBox="1"/>
          <p:nvPr/>
        </p:nvSpPr>
        <p:spPr>
          <a:xfrm>
            <a:off x="334962" y="2015818"/>
            <a:ext cx="6342475" cy="4505297"/>
          </a:xfrm>
          <a:prstGeom prst="rect">
            <a:avLst/>
          </a:prstGeom>
          <a:noFill/>
          <a:ln>
            <a:noFill/>
          </a:ln>
        </p:spPr>
        <p:txBody>
          <a:bodyPr anchorCtr="0" anchor="t" bIns="45700" lIns="91425" spcFirstLastPara="1" rIns="91425" wrap="square" tIns="45700">
            <a:normAutofit/>
          </a:bodyPr>
          <a:lstStyle/>
          <a:p>
            <a:pPr indent="0" lvl="0" marL="914400" marR="0" rtl="0" algn="l">
              <a:lnSpc>
                <a:spcPct val="90000"/>
              </a:lnSpc>
              <a:spcBef>
                <a:spcPts val="5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55600" lvl="0" marL="457200" marR="0" rtl="0" algn="l">
              <a:lnSpc>
                <a:spcPct val="90000"/>
              </a:lnSpc>
              <a:spcBef>
                <a:spcPts val="500"/>
              </a:spcBef>
              <a:spcAft>
                <a:spcPts val="0"/>
              </a:spcAft>
              <a:buClr>
                <a:srgbClr val="262626"/>
              </a:buClr>
              <a:buSzPts val="2000"/>
              <a:buFont typeface="Helvetica Neue"/>
              <a:buChar char="●"/>
            </a:pPr>
            <a:r>
              <a:rPr i="0" lang="en-US" sz="2000" u="none" cap="none" strike="noStrike">
                <a:solidFill>
                  <a:srgbClr val="262626"/>
                </a:solidFill>
              </a:rPr>
              <a:t>Choose one section in the activity for recruitment, data capture, data analysis or data curation. </a:t>
            </a:r>
            <a:r>
              <a:rPr b="1" i="0" lang="en-US" sz="2000" u="sng" cap="none" strike="noStrike">
                <a:solidFill>
                  <a:srgbClr val="262626"/>
                </a:solidFill>
              </a:rPr>
              <a:t>If you finish early choose  another section. </a:t>
            </a:r>
            <a:endParaRPr i="0" sz="2000" u="none" cap="none" strike="noStrike">
              <a:solidFill>
                <a:srgbClr val="000000"/>
              </a:solidFill>
            </a:endParaRPr>
          </a:p>
          <a:p>
            <a:pPr indent="-355600" lvl="0" marL="457200" marR="0" rtl="0" algn="l">
              <a:lnSpc>
                <a:spcPct val="90000"/>
              </a:lnSpc>
              <a:spcBef>
                <a:spcPts val="0"/>
              </a:spcBef>
              <a:spcAft>
                <a:spcPts val="0"/>
              </a:spcAft>
              <a:buClr>
                <a:srgbClr val="262626"/>
              </a:buClr>
              <a:buSzPts val="2000"/>
              <a:buChar char="●"/>
            </a:pPr>
            <a:r>
              <a:t/>
            </a:r>
            <a:endParaRPr i="0" sz="2000" u="none" cap="none" strike="noStrike">
              <a:solidFill>
                <a:srgbClr val="262626"/>
              </a:solidFill>
            </a:endParaRPr>
          </a:p>
          <a:p>
            <a:pPr indent="-355600" lvl="0" marL="457200" marR="0" rtl="0" algn="l">
              <a:lnSpc>
                <a:spcPct val="90000"/>
              </a:lnSpc>
              <a:spcBef>
                <a:spcPts val="0"/>
              </a:spcBef>
              <a:spcAft>
                <a:spcPts val="0"/>
              </a:spcAft>
              <a:buClr>
                <a:srgbClr val="262626"/>
              </a:buClr>
              <a:buSzPts val="2000"/>
              <a:buChar char="●"/>
            </a:pPr>
            <a:r>
              <a:rPr i="0" lang="en-US" sz="2000" u="none" cap="none" strike="noStrike">
                <a:solidFill>
                  <a:srgbClr val="262626"/>
                </a:solidFill>
              </a:rPr>
              <a:t>Identify:</a:t>
            </a:r>
            <a:endParaRPr i="0" sz="2000" u="none" cap="none" strike="noStrike">
              <a:solidFill>
                <a:srgbClr val="000000"/>
              </a:solidFill>
            </a:endParaRPr>
          </a:p>
          <a:p>
            <a:pPr indent="-469900" lvl="2" marL="1047750" marR="0" rtl="0" algn="l">
              <a:lnSpc>
                <a:spcPct val="90000"/>
              </a:lnSpc>
              <a:spcBef>
                <a:spcPts val="500"/>
              </a:spcBef>
              <a:spcAft>
                <a:spcPts val="0"/>
              </a:spcAft>
              <a:buClr>
                <a:srgbClr val="262626"/>
              </a:buClr>
              <a:buSzPts val="2000"/>
              <a:buAutoNum type="arabicPeriod"/>
            </a:pPr>
            <a:r>
              <a:rPr i="0" lang="en-US" sz="2000" u="none" cap="none" strike="noStrike">
                <a:solidFill>
                  <a:srgbClr val="262626"/>
                </a:solidFill>
              </a:rPr>
              <a:t>Steps (subprocesses) involved </a:t>
            </a:r>
            <a:endParaRPr i="0" sz="2000" u="none" cap="none" strike="noStrike">
              <a:solidFill>
                <a:srgbClr val="000000"/>
              </a:solidFill>
            </a:endParaRPr>
          </a:p>
          <a:p>
            <a:pPr indent="-469900" lvl="2" marL="1047750" marR="0" rtl="0" algn="l">
              <a:lnSpc>
                <a:spcPct val="90000"/>
              </a:lnSpc>
              <a:spcBef>
                <a:spcPts val="500"/>
              </a:spcBef>
              <a:spcAft>
                <a:spcPts val="0"/>
              </a:spcAft>
              <a:buClr>
                <a:srgbClr val="262626"/>
              </a:buClr>
              <a:buSzPts val="2000"/>
              <a:buAutoNum type="arabicPeriod"/>
            </a:pPr>
            <a:r>
              <a:rPr i="0" lang="en-US" sz="2000" u="none" cap="none" strike="noStrike">
                <a:solidFill>
                  <a:srgbClr val="262626"/>
                </a:solidFill>
              </a:rPr>
              <a:t>People who might be involved.</a:t>
            </a:r>
            <a:endParaRPr i="0" sz="2000" u="none" cap="none" strike="noStrike">
              <a:solidFill>
                <a:srgbClr val="000000"/>
              </a:solidFill>
            </a:endParaRPr>
          </a:p>
          <a:p>
            <a:pPr indent="-469900" lvl="2" marL="1047750" marR="0" rtl="0" algn="l">
              <a:lnSpc>
                <a:spcPct val="90000"/>
              </a:lnSpc>
              <a:spcBef>
                <a:spcPts val="500"/>
              </a:spcBef>
              <a:spcAft>
                <a:spcPts val="0"/>
              </a:spcAft>
              <a:buClr>
                <a:srgbClr val="262626"/>
              </a:buClr>
              <a:buSzPts val="2000"/>
              <a:buAutoNum type="arabicPeriod"/>
            </a:pPr>
            <a:r>
              <a:rPr i="0" lang="en-US" sz="2000" u="none" cap="none" strike="noStrike">
                <a:solidFill>
                  <a:srgbClr val="262626"/>
                </a:solidFill>
              </a:rPr>
              <a:t>How you would document the subprocesses.</a:t>
            </a:r>
            <a:endParaRPr i="0" sz="2000" u="none" cap="none" strike="noStrike">
              <a:solidFill>
                <a:srgbClr val="000000"/>
              </a:solidFill>
            </a:endParaRPr>
          </a:p>
          <a:p>
            <a:pPr indent="-469900" lvl="2" marL="1047750" marR="0" rtl="0" algn="l">
              <a:lnSpc>
                <a:spcPct val="90000"/>
              </a:lnSpc>
              <a:spcBef>
                <a:spcPts val="500"/>
              </a:spcBef>
              <a:spcAft>
                <a:spcPts val="0"/>
              </a:spcAft>
              <a:buClr>
                <a:srgbClr val="262626"/>
              </a:buClr>
              <a:buSzPts val="2000"/>
              <a:buAutoNum type="arabicPeriod"/>
            </a:pPr>
            <a:r>
              <a:rPr i="0" lang="en-US" sz="2000" u="none" cap="none" strike="noStrike">
                <a:solidFill>
                  <a:srgbClr val="262626"/>
                </a:solidFill>
              </a:rPr>
              <a:t>Consider all these factors </a:t>
            </a:r>
            <a:r>
              <a:rPr lang="en-US" sz="2000">
                <a:solidFill>
                  <a:srgbClr val="262626"/>
                </a:solidFill>
              </a:rPr>
              <a:t>a </a:t>
            </a:r>
            <a:r>
              <a:rPr i="0" lang="en-US" sz="2000" u="none" cap="none" strike="noStrike">
                <a:solidFill>
                  <a:srgbClr val="262626"/>
                </a:solidFill>
              </a:rPr>
              <a:t>reminder that you would need approval from the ethics committee. </a:t>
            </a:r>
            <a:endParaRPr i="0" sz="2000" u="none" cap="none" strike="noStrike">
              <a:solidFill>
                <a:srgbClr val="000000"/>
              </a:solidFill>
            </a:endParaRPr>
          </a:p>
          <a:p>
            <a:pPr indent="-469900" lvl="2" marL="1047750" marR="0" rtl="0" algn="l">
              <a:lnSpc>
                <a:spcPct val="90000"/>
              </a:lnSpc>
              <a:spcBef>
                <a:spcPts val="500"/>
              </a:spcBef>
              <a:spcAft>
                <a:spcPts val="0"/>
              </a:spcAft>
              <a:buClr>
                <a:srgbClr val="262626"/>
              </a:buClr>
              <a:buSzPts val="2000"/>
              <a:buAutoNum type="arabicPeriod"/>
            </a:pPr>
            <a:r>
              <a:rPr i="0" lang="en-US" sz="2000" u="none" cap="none" strike="noStrike">
                <a:solidFill>
                  <a:srgbClr val="262626"/>
                </a:solidFill>
              </a:rPr>
              <a:t>Example on next slide</a:t>
            </a:r>
            <a:endParaRPr i="0" sz="2000" u="none" cap="none" strike="noStrike">
              <a:solidFill>
                <a:srgbClr val="262626"/>
              </a:solidFill>
            </a:endParaRPr>
          </a:p>
          <a:p>
            <a:pPr indent="-317500" lvl="1" marL="590550" marR="0" rtl="0" algn="l">
              <a:lnSpc>
                <a:spcPct val="90000"/>
              </a:lnSpc>
              <a:spcBef>
                <a:spcPts val="500"/>
              </a:spcBef>
              <a:spcAft>
                <a:spcPts val="0"/>
              </a:spcAft>
              <a:buClr>
                <a:srgbClr val="262626"/>
              </a:buClr>
              <a:buSzPts val="2200"/>
              <a:buFont typeface="Arial"/>
              <a:buNone/>
            </a:pPr>
            <a:r>
              <a:t/>
            </a:r>
            <a:endParaRPr i="0" sz="2000" u="none" cap="none" strike="noStrike">
              <a:solidFill>
                <a:srgbClr val="26262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7"/>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3400"/>
              <a:buFont typeface="Helvetica Neue"/>
              <a:buNone/>
            </a:pPr>
            <a:r>
              <a:rPr lang="en-US" sz="3060"/>
              <a:t>Activity 3: Processes, People &amp; Documentation</a:t>
            </a:r>
            <a:endParaRPr sz="3060"/>
          </a:p>
        </p:txBody>
      </p:sp>
      <p:graphicFrame>
        <p:nvGraphicFramePr>
          <p:cNvPr id="224" name="Google Shape;224;p17"/>
          <p:cNvGraphicFramePr/>
          <p:nvPr/>
        </p:nvGraphicFramePr>
        <p:xfrm>
          <a:off x="334962" y="3253804"/>
          <a:ext cx="3000000" cy="3000000"/>
        </p:xfrm>
        <a:graphic>
          <a:graphicData uri="http://schemas.openxmlformats.org/drawingml/2006/table">
            <a:tbl>
              <a:tblPr bandRow="1" firstRow="1">
                <a:noFill/>
                <a:tableStyleId>{4684293D-9ECB-4932-BA60-ED24FD376D43}</a:tableStyleId>
              </a:tblPr>
              <a:tblGrid>
                <a:gridCol w="3195625"/>
                <a:gridCol w="3338875"/>
                <a:gridCol w="4794075"/>
              </a:tblGrid>
              <a:tr h="265225">
                <a:tc gridSpan="3">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rgbClr val="000000"/>
                          </a:solidFill>
                        </a:rPr>
                        <a:t>Recruitment</a:t>
                      </a:r>
                      <a:endParaRPr sz="1400" u="none" cap="none" strike="noStrike">
                        <a:latin typeface="Helvetica Neue"/>
                        <a:ea typeface="Helvetica Neue"/>
                        <a:cs typeface="Helvetica Neue"/>
                        <a:sym typeface="Helvetica Neue"/>
                      </a:endParaRPr>
                    </a:p>
                  </a:txBody>
                  <a:tcPr marT="45725" marB="45725" marR="91450" marL="91450"/>
                </a:tc>
                <a:tc hMerge="1"/>
                <a:tc hMerge="1"/>
              </a:tr>
              <a:tr h="253800">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Sub-process</a:t>
                      </a:r>
                      <a:endParaRPr sz="1400" u="none" cap="none" strike="noStrike">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People</a:t>
                      </a:r>
                      <a:endParaRPr sz="1400" u="none" cap="none" strike="noStrike">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Documentation</a:t>
                      </a:r>
                      <a:endParaRPr sz="1400" u="none" cap="none" strike="noStrike">
                        <a:latin typeface="Helvetica Neue"/>
                        <a:ea typeface="Helvetica Neue"/>
                        <a:cs typeface="Helvetica Neue"/>
                        <a:sym typeface="Helvetica Neue"/>
                      </a:endParaRPr>
                    </a:p>
                  </a:txBody>
                  <a:tcPr marT="45725" marB="45725" marR="91450" marL="91450"/>
                </a:tc>
              </a:tr>
              <a:tr h="648500">
                <a:tc>
                  <a:txBody>
                    <a:bodyPr/>
                    <a:lstStyle/>
                    <a:p>
                      <a:pPr indent="0" lvl="0" marL="0" marR="0" rtl="0" algn="r">
                        <a:lnSpc>
                          <a:spcPct val="100000"/>
                        </a:lnSpc>
                        <a:spcBef>
                          <a:spcPts val="0"/>
                        </a:spcBef>
                        <a:spcAft>
                          <a:spcPts val="0"/>
                        </a:spcAft>
                        <a:buClr>
                          <a:srgbClr val="000000"/>
                        </a:buClr>
                        <a:buSzPts val="1800"/>
                        <a:buFont typeface="Arial"/>
                        <a:buNone/>
                      </a:pPr>
                      <a:r>
                        <a:rPr b="0" lang="en-US" sz="1800" u="none" cap="none" strike="noStrike">
                          <a:solidFill>
                            <a:srgbClr val="000000"/>
                          </a:solidFill>
                        </a:rPr>
                        <a:t>For example: Consider the  activities (sub-processes) </a:t>
                      </a:r>
                      <a:r>
                        <a:rPr lang="en-US" sz="1800" u="none" cap="none" strike="noStrike">
                          <a:solidFill>
                            <a:srgbClr val="000000"/>
                          </a:solidFill>
                        </a:rPr>
                        <a:t>which</a:t>
                      </a:r>
                      <a:r>
                        <a:rPr b="0" lang="en-US" sz="1800" u="none" cap="none" strike="noStrike">
                          <a:solidFill>
                            <a:srgbClr val="000000"/>
                          </a:solidFill>
                        </a:rPr>
                        <a:t> are involved in </a:t>
                      </a:r>
                      <a:r>
                        <a:rPr lang="en-US" sz="1800" u="none" cap="none" strike="noStrike">
                          <a:solidFill>
                            <a:srgbClr val="000000"/>
                          </a:solidFill>
                        </a:rPr>
                        <a:t>the stages of the</a:t>
                      </a:r>
                      <a:r>
                        <a:rPr b="0" lang="en-US" sz="1800" u="none" cap="none" strike="noStrike">
                          <a:solidFill>
                            <a:srgbClr val="000000"/>
                          </a:solidFill>
                        </a:rPr>
                        <a:t> recruitment process.</a:t>
                      </a:r>
                      <a:endParaRPr b="0" sz="1800" u="none" cap="none" strike="noStrike">
                        <a:solidFill>
                          <a:srgbClr val="000000"/>
                        </a:solidFill>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00000"/>
                          </a:solidFill>
                        </a:rPr>
                        <a:t>Consider which people are involved at each stage of the </a:t>
                      </a:r>
                      <a:r>
                        <a:rPr lang="en-US" sz="1800" u="none" cap="none" strike="noStrike">
                          <a:solidFill>
                            <a:srgbClr val="000000"/>
                          </a:solidFill>
                        </a:rPr>
                        <a:t>recruitment </a:t>
                      </a:r>
                      <a:r>
                        <a:rPr b="0" lang="en-US" sz="1800" u="none" cap="none" strike="noStrike">
                          <a:solidFill>
                            <a:srgbClr val="000000"/>
                          </a:solidFill>
                        </a:rPr>
                        <a:t>process. </a:t>
                      </a:r>
                      <a:endParaRPr b="0" sz="1400" u="none" cap="none" strike="noStrike">
                        <a:latin typeface="Helvetica Neue"/>
                        <a:ea typeface="Helvetica Neue"/>
                        <a:cs typeface="Helvetica Neue"/>
                        <a:sym typeface="Helvetica Neue"/>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0" lang="en-US" sz="1800" u="none" cap="none" strike="noStrike">
                          <a:solidFill>
                            <a:srgbClr val="000000"/>
                          </a:solidFill>
                        </a:rPr>
                        <a:t>Consider the documentation for each activity, in the recruitment process. </a:t>
                      </a:r>
                      <a:endParaRPr b="0" sz="1400" u="none" cap="none" strike="noStrike">
                        <a:latin typeface="Helvetica Neue"/>
                        <a:ea typeface="Helvetica Neue"/>
                        <a:cs typeface="Helvetica Neue"/>
                        <a:sym typeface="Helvetica Neue"/>
                      </a:endParaRPr>
                    </a:p>
                  </a:txBody>
                  <a:tcPr marT="45725" marB="45725" marR="91450" marL="91450"/>
                </a:tc>
              </a:tr>
            </a:tbl>
          </a:graphicData>
        </a:graphic>
      </p:graphicFrame>
      <p:sp>
        <p:nvSpPr>
          <p:cNvPr id="225" name="Google Shape;225;p17"/>
          <p:cNvSpPr txBox="1"/>
          <p:nvPr/>
        </p:nvSpPr>
        <p:spPr>
          <a:xfrm>
            <a:off x="503991" y="1669036"/>
            <a:ext cx="10990515" cy="1015663"/>
          </a:xfrm>
          <a:prstGeom prst="rect">
            <a:avLst/>
          </a:prstGeom>
          <a:noFill/>
          <a:ln>
            <a:noFill/>
          </a:ln>
        </p:spPr>
        <p:txBody>
          <a:bodyPr anchorCtr="0" anchor="t" bIns="45700" lIns="91425" spcFirstLastPara="1" rIns="91425" wrap="square" tIns="45700">
            <a:spAutoFit/>
          </a:bodyPr>
          <a:lstStyle/>
          <a:p>
            <a:pPr indent="-355600" lvl="0" marL="457200" marR="0" rtl="0" algn="l">
              <a:lnSpc>
                <a:spcPct val="100000"/>
              </a:lnSpc>
              <a:spcBef>
                <a:spcPts val="0"/>
              </a:spcBef>
              <a:spcAft>
                <a:spcPts val="0"/>
              </a:spcAft>
              <a:buClr>
                <a:srgbClr val="000000"/>
              </a:buClr>
              <a:buSzPts val="2000"/>
              <a:buChar char="●"/>
            </a:pPr>
            <a:r>
              <a:rPr i="0" lang="en-US" sz="2000" u="none" cap="none" strike="noStrike">
                <a:solidFill>
                  <a:srgbClr val="000000"/>
                </a:solidFill>
              </a:rPr>
              <a:t>Writing an ethics proposal is an important part of the ethics approval and review process. </a:t>
            </a:r>
            <a:endParaRPr i="0" sz="2000" u="none" cap="none" strike="noStrike">
              <a:solidFill>
                <a:srgbClr val="000000"/>
              </a:solidFill>
            </a:endParaRPr>
          </a:p>
          <a:p>
            <a:pPr indent="-355600" lvl="0" marL="457200" marR="0" rtl="0" algn="l">
              <a:lnSpc>
                <a:spcPct val="100000"/>
              </a:lnSpc>
              <a:spcBef>
                <a:spcPts val="0"/>
              </a:spcBef>
              <a:spcAft>
                <a:spcPts val="0"/>
              </a:spcAft>
              <a:buClr>
                <a:srgbClr val="000000"/>
              </a:buClr>
              <a:buSzPts val="2000"/>
              <a:buChar char="●"/>
            </a:pPr>
            <a:r>
              <a:rPr i="0" lang="en-US" sz="2000" u="none" cap="none" strike="noStrike">
                <a:solidFill>
                  <a:srgbClr val="000000"/>
                </a:solidFill>
              </a:rPr>
              <a:t>An excellent application will show that you considered all parts of your study proposal design as well as your potential research participants. </a:t>
            </a:r>
            <a:endParaRPr i="0" sz="2000" u="none" cap="none" strike="noStrike">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8"/>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11111"/>
              <a:buFont typeface="Helvetica Neue"/>
              <a:buNone/>
            </a:pPr>
            <a:br>
              <a:rPr lang="en-US" sz="3060"/>
            </a:br>
            <a:r>
              <a:rPr lang="en-US" sz="3060"/>
              <a:t>Activity 3: Example</a:t>
            </a:r>
            <a:endParaRPr/>
          </a:p>
        </p:txBody>
      </p:sp>
      <p:sp>
        <p:nvSpPr>
          <p:cNvPr id="231" name="Google Shape;231;p18"/>
          <p:cNvSpPr txBox="1"/>
          <p:nvPr>
            <p:ph idx="1" type="body"/>
          </p:nvPr>
        </p:nvSpPr>
        <p:spPr>
          <a:xfrm>
            <a:off x="353218" y="1711527"/>
            <a:ext cx="11485500" cy="4086000"/>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rgbClr val="262626"/>
              </a:buClr>
              <a:buSzPts val="2200"/>
              <a:buNone/>
            </a:pPr>
            <a:r>
              <a:rPr lang="en-US"/>
              <a:t>For example:</a:t>
            </a:r>
            <a:endParaRPr/>
          </a:p>
          <a:p>
            <a:pPr indent="-342900" lvl="0" marL="342900" rtl="0" algn="l">
              <a:lnSpc>
                <a:spcPct val="90000"/>
              </a:lnSpc>
              <a:spcBef>
                <a:spcPts val="1000"/>
              </a:spcBef>
              <a:spcAft>
                <a:spcPts val="0"/>
              </a:spcAft>
              <a:buClr>
                <a:srgbClr val="262626"/>
              </a:buClr>
              <a:buSzPts val="2200"/>
              <a:buAutoNum type="arabicPeriod"/>
            </a:pPr>
            <a:r>
              <a:rPr b="1" lang="en-US"/>
              <a:t>Sub-process</a:t>
            </a:r>
            <a:r>
              <a:rPr lang="en-US"/>
              <a:t>: ”Advertising” part of “Recruitment”: how you get initial interests from potential subjects.</a:t>
            </a:r>
            <a:endParaRPr/>
          </a:p>
          <a:p>
            <a:pPr indent="-342900" lvl="0" marL="342900" rtl="0" algn="l">
              <a:lnSpc>
                <a:spcPct val="90000"/>
              </a:lnSpc>
              <a:spcBef>
                <a:spcPts val="1000"/>
              </a:spcBef>
              <a:spcAft>
                <a:spcPts val="0"/>
              </a:spcAft>
              <a:buClr>
                <a:srgbClr val="262626"/>
              </a:buClr>
              <a:buSzPts val="2200"/>
              <a:buAutoNum type="arabicPeriod"/>
            </a:pPr>
            <a:r>
              <a:rPr b="1" lang="en-US"/>
              <a:t>People</a:t>
            </a:r>
            <a:r>
              <a:rPr lang="en-US"/>
              <a:t>: (i) potential participants, (ii) person sending out the advert, (iii) person responding to subject replies; (iv) person for complaints to be made to.</a:t>
            </a:r>
            <a:endParaRPr/>
          </a:p>
          <a:p>
            <a:pPr indent="-342900" lvl="0" marL="342900" rtl="0" algn="l">
              <a:lnSpc>
                <a:spcPct val="90000"/>
              </a:lnSpc>
              <a:spcBef>
                <a:spcPts val="1000"/>
              </a:spcBef>
              <a:spcAft>
                <a:spcPts val="0"/>
              </a:spcAft>
              <a:buClr>
                <a:srgbClr val="262626"/>
              </a:buClr>
              <a:buSzPts val="2200"/>
              <a:buAutoNum type="arabicPeriod"/>
            </a:pPr>
            <a:r>
              <a:rPr b="1" lang="en-US"/>
              <a:t>Documentation</a:t>
            </a:r>
            <a:r>
              <a:rPr lang="en-US"/>
              <a:t>: (i) text of the advert (poster); (ii) text of the advert (email or social media); (iii) checklist to filter people if they respond to the advert; (iv) process and script for person responding to potential subjects (if interested); (v) process for responding to complaints about the advert; (vi) spreadsheet to record advertising and responses…</a:t>
            </a:r>
            <a:endParaRPr/>
          </a:p>
          <a:p>
            <a:pPr indent="0" lvl="0" marL="0" rtl="0" algn="l">
              <a:lnSpc>
                <a:spcPct val="90000"/>
              </a:lnSpc>
              <a:spcBef>
                <a:spcPts val="1000"/>
              </a:spcBef>
              <a:spcAft>
                <a:spcPts val="0"/>
              </a:spcAft>
              <a:buClr>
                <a:srgbClr val="262626"/>
              </a:buClr>
              <a:buSzPts val="2200"/>
              <a:buNone/>
            </a:pPr>
            <a:r>
              <a:rPr b="1" lang="en-US"/>
              <a:t>There are many steps to each process, and many people involved…</a:t>
            </a:r>
            <a:endParaRPr/>
          </a:p>
          <a:p>
            <a:pPr indent="-203200" lvl="0" marL="342900" rtl="0" algn="l">
              <a:lnSpc>
                <a:spcPct val="90000"/>
              </a:lnSpc>
              <a:spcBef>
                <a:spcPts val="1000"/>
              </a:spcBef>
              <a:spcAft>
                <a:spcPts val="0"/>
              </a:spcAft>
              <a:buClr>
                <a:srgbClr val="262626"/>
              </a:buClr>
              <a:buSzPts val="22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9"/>
          <p:cNvSpPr txBox="1"/>
          <p:nvPr>
            <p:ph type="title"/>
          </p:nvPr>
        </p:nvSpPr>
        <p:spPr>
          <a:xfrm>
            <a:off x="371474" y="420487"/>
            <a:ext cx="11485500" cy="723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58822"/>
              <a:buNone/>
            </a:pPr>
            <a:r>
              <a:rPr lang="en-US"/>
              <a:t>Activity 2: </a:t>
            </a:r>
            <a:r>
              <a:rPr lang="en-US" sz="3600">
                <a:solidFill>
                  <a:schemeClr val="dk1"/>
                </a:solidFill>
                <a:latin typeface="Arial"/>
                <a:ea typeface="Arial"/>
                <a:cs typeface="Arial"/>
                <a:sym typeface="Arial"/>
              </a:rPr>
              <a:t>Reviewing Actual Research for Ethical Issues</a:t>
            </a:r>
            <a:br>
              <a:rPr lang="en-US"/>
            </a:br>
            <a:r>
              <a:rPr lang="en-US"/>
              <a:t> (Discussion)</a:t>
            </a:r>
            <a:br>
              <a:rPr lang="en-US"/>
            </a:br>
            <a:endParaRPr/>
          </a:p>
        </p:txBody>
      </p:sp>
      <p:sp>
        <p:nvSpPr>
          <p:cNvPr id="238" name="Google Shape;238;p19"/>
          <p:cNvSpPr txBox="1"/>
          <p:nvPr>
            <p:ph idx="1" type="body"/>
          </p:nvPr>
        </p:nvSpPr>
        <p:spPr>
          <a:xfrm>
            <a:off x="334962" y="1198179"/>
            <a:ext cx="6185700" cy="49479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rPr lang="en-US"/>
              <a:t>Now we will share our thoughts…</a:t>
            </a:r>
            <a:endParaRPr/>
          </a:p>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t/>
            </a:r>
            <a:endParaRPr/>
          </a:p>
        </p:txBody>
      </p:sp>
      <p:pic>
        <p:nvPicPr>
          <p:cNvPr id="239" name="Google Shape;239;p19"/>
          <p:cNvPicPr preferRelativeResize="0"/>
          <p:nvPr/>
        </p:nvPicPr>
        <p:blipFill rotWithShape="1">
          <a:blip r:embed="rId3">
            <a:alphaModFix/>
          </a:blip>
          <a:srcRect b="0" l="0" r="0" t="0"/>
          <a:stretch/>
        </p:blipFill>
        <p:spPr>
          <a:xfrm>
            <a:off x="6761796" y="1640018"/>
            <a:ext cx="5095243" cy="40310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 name="Shape 107"/>
        <p:cNvGrpSpPr/>
        <p:nvPr/>
      </p:nvGrpSpPr>
      <p:grpSpPr>
        <a:xfrm>
          <a:off x="0" y="0"/>
          <a:ext cx="0" cy="0"/>
          <a:chOff x="0" y="0"/>
          <a:chExt cx="0" cy="0"/>
        </a:xfrm>
      </p:grpSpPr>
      <p:sp>
        <p:nvSpPr>
          <p:cNvPr id="108" name="Google Shape;108;p2"/>
          <p:cNvSpPr txBox="1"/>
          <p:nvPr>
            <p:ph type="title"/>
          </p:nvPr>
        </p:nvSpPr>
        <p:spPr>
          <a:xfrm>
            <a:off x="334962" y="375963"/>
            <a:ext cx="11485500" cy="723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800"/>
              <a:buNone/>
            </a:pPr>
            <a:r>
              <a:rPr lang="en-US"/>
              <a:t>Welcome!</a:t>
            </a:r>
            <a:endParaRPr/>
          </a:p>
        </p:txBody>
      </p:sp>
      <p:sp>
        <p:nvSpPr>
          <p:cNvPr id="109" name="Google Shape;109;p2"/>
          <p:cNvSpPr txBox="1"/>
          <p:nvPr>
            <p:ph idx="1" type="body"/>
          </p:nvPr>
        </p:nvSpPr>
        <p:spPr>
          <a:xfrm>
            <a:off x="334962" y="1198179"/>
            <a:ext cx="11485500" cy="4031100"/>
          </a:xfrm>
          <a:prstGeom prst="rect">
            <a:avLst/>
          </a:prstGeom>
          <a:noFill/>
          <a:ln>
            <a:noFill/>
          </a:ln>
        </p:spPr>
        <p:txBody>
          <a:bodyPr anchorCtr="0" anchor="t" bIns="45700" lIns="91425" spcFirstLastPara="1" rIns="91425" wrap="square" tIns="45700">
            <a:normAutofit lnSpcReduction="10000"/>
          </a:bodyPr>
          <a:lstStyle/>
          <a:p>
            <a:pPr indent="0" lvl="0" marL="0" rtl="0" algn="l">
              <a:lnSpc>
                <a:spcPct val="90000"/>
              </a:lnSpc>
              <a:spcBef>
                <a:spcPts val="1000"/>
              </a:spcBef>
              <a:spcAft>
                <a:spcPts val="0"/>
              </a:spcAft>
              <a:buSzPts val="1800"/>
              <a:buNone/>
            </a:pPr>
            <a:r>
              <a:rPr lang="en-US" sz="4600"/>
              <a:t>Please sit in your A, B ,C , D or E zones again!</a:t>
            </a:r>
            <a:endParaRPr sz="4600"/>
          </a:p>
          <a:p>
            <a:pPr indent="0" lvl="0" marL="0" rtl="0" algn="l">
              <a:lnSpc>
                <a:spcPct val="90000"/>
              </a:lnSpc>
              <a:spcBef>
                <a:spcPts val="1000"/>
              </a:spcBef>
              <a:spcAft>
                <a:spcPts val="0"/>
              </a:spcAft>
              <a:buSzPts val="1800"/>
              <a:buNone/>
            </a:pPr>
            <a:r>
              <a:t/>
            </a:r>
            <a:endParaRPr sz="4600"/>
          </a:p>
          <a:p>
            <a:pPr indent="0" lvl="0" marL="0" rtl="0" algn="l">
              <a:lnSpc>
                <a:spcPct val="90000"/>
              </a:lnSpc>
              <a:spcBef>
                <a:spcPts val="1000"/>
              </a:spcBef>
              <a:spcAft>
                <a:spcPts val="0"/>
              </a:spcAft>
              <a:buSzPts val="1800"/>
              <a:buNone/>
            </a:pPr>
            <a:r>
              <a:rPr lang="en-US" sz="4600"/>
              <a:t>If you are new, </a:t>
            </a:r>
            <a:r>
              <a:rPr lang="en-US" sz="4600">
                <a:solidFill>
                  <a:srgbClr val="FF00FF"/>
                </a:solidFill>
              </a:rPr>
              <a:t>sit anywhere</a:t>
            </a:r>
            <a:r>
              <a:rPr lang="en-US" sz="4600"/>
              <a:t> for now and we will be in touch at the end of the week with your group number!</a:t>
            </a:r>
            <a:endParaRPr sz="4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0"/>
          <p:cNvSpPr txBox="1"/>
          <p:nvPr>
            <p:ph type="title"/>
          </p:nvPr>
        </p:nvSpPr>
        <p:spPr>
          <a:xfrm>
            <a:off x="334962" y="375963"/>
            <a:ext cx="11485564" cy="723968"/>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111111"/>
              <a:buFont typeface="Helvetica Neue"/>
              <a:buNone/>
            </a:pPr>
            <a:r>
              <a:rPr lang="en-US" sz="3060">
                <a:solidFill>
                  <a:schemeClr val="dk1"/>
                </a:solidFill>
                <a:latin typeface="Arial"/>
                <a:ea typeface="Arial"/>
                <a:cs typeface="Arial"/>
                <a:sym typeface="Arial"/>
              </a:rPr>
              <a:t>Activity 3: Example for ‘recruitment’</a:t>
            </a:r>
            <a:br>
              <a:rPr lang="en-US" sz="3060">
                <a:solidFill>
                  <a:schemeClr val="dk1"/>
                </a:solidFill>
                <a:latin typeface="Arial"/>
                <a:ea typeface="Arial"/>
                <a:cs typeface="Arial"/>
                <a:sym typeface="Arial"/>
              </a:rPr>
            </a:br>
            <a:endParaRPr sz="3060">
              <a:solidFill>
                <a:schemeClr val="dk1"/>
              </a:solidFill>
              <a:latin typeface="Arial"/>
              <a:ea typeface="Arial"/>
              <a:cs typeface="Arial"/>
              <a:sym typeface="Arial"/>
            </a:endParaRPr>
          </a:p>
        </p:txBody>
      </p:sp>
      <p:graphicFrame>
        <p:nvGraphicFramePr>
          <p:cNvPr id="246" name="Google Shape;246;p20"/>
          <p:cNvGraphicFramePr/>
          <p:nvPr/>
        </p:nvGraphicFramePr>
        <p:xfrm>
          <a:off x="491958" y="1679519"/>
          <a:ext cx="3000000" cy="3000000"/>
        </p:xfrm>
        <a:graphic>
          <a:graphicData uri="http://schemas.openxmlformats.org/drawingml/2006/table">
            <a:tbl>
              <a:tblPr bandRow="1" firstRow="1">
                <a:noFill/>
                <a:tableStyleId>{4684293D-9ECB-4932-BA60-ED24FD376D43}</a:tableStyleId>
              </a:tblPr>
              <a:tblGrid>
                <a:gridCol w="1497275"/>
                <a:gridCol w="5037225"/>
                <a:gridCol w="4794075"/>
              </a:tblGrid>
              <a:tr h="486175">
                <a:tc gridSpan="3">
                  <a:txBody>
                    <a:bodyPr/>
                    <a:lstStyle/>
                    <a:p>
                      <a:pPr indent="0" lvl="0" marL="0" marR="0" rtl="0" algn="ctr">
                        <a:lnSpc>
                          <a:spcPct val="100000"/>
                        </a:lnSpc>
                        <a:spcBef>
                          <a:spcPts val="0"/>
                        </a:spcBef>
                        <a:spcAft>
                          <a:spcPts val="0"/>
                        </a:spcAft>
                        <a:buClr>
                          <a:srgbClr val="000000"/>
                        </a:buClr>
                        <a:buSzPts val="2400"/>
                        <a:buFont typeface="Arial"/>
                        <a:buNone/>
                      </a:pPr>
                      <a:r>
                        <a:rPr lang="en-US" sz="2400" u="none" cap="none" strike="noStrike">
                          <a:solidFill>
                            <a:srgbClr val="000000"/>
                          </a:solidFill>
                        </a:rPr>
                        <a:t>Recruitment</a:t>
                      </a:r>
                      <a:endParaRPr sz="1400" u="none" cap="none" strike="noStrike"/>
                    </a:p>
                  </a:txBody>
                  <a:tcPr marT="45725" marB="45725" marR="91450" marL="91450"/>
                </a:tc>
                <a:tc hMerge="1"/>
                <a:tc hMerge="1"/>
              </a:tr>
              <a:tr h="465225">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Sub-process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People</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000000"/>
                          </a:solidFill>
                        </a:rPr>
                        <a:t>Documentation</a:t>
                      </a:r>
                      <a:endParaRPr sz="1400" u="none" cap="none" strike="noStrike"/>
                    </a:p>
                  </a:txBody>
                  <a:tcPr marT="45725" marB="45725" marR="91450" marL="91450"/>
                </a:tc>
              </a:tr>
              <a:tr h="1071700">
                <a:tc>
                  <a:txBody>
                    <a:bodyPr/>
                    <a:lstStyle/>
                    <a:p>
                      <a:pPr indent="0" lvl="0" marL="0" marR="0" rtl="0" algn="r">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Advertising</a:t>
                      </a:r>
                      <a:endParaRPr sz="1400" u="none" cap="none" strike="noStrike"/>
                    </a:p>
                    <a:p>
                      <a:pPr indent="0" lvl="0" marL="0" marR="0" rtl="0" algn="r">
                        <a:lnSpc>
                          <a:spcPct val="100000"/>
                        </a:lnSpc>
                        <a:spcBef>
                          <a:spcPts val="0"/>
                        </a:spcBef>
                        <a:spcAft>
                          <a:spcPts val="0"/>
                        </a:spcAft>
                        <a:buClr>
                          <a:srgbClr val="000000"/>
                        </a:buClr>
                        <a:buSzPts val="1600"/>
                        <a:buFont typeface="Arial"/>
                        <a:buNone/>
                      </a:pPr>
                      <a:r>
                        <a:rPr b="0" lang="en-US" sz="1600" u="none" cap="none" strike="noStrike">
                          <a:solidFill>
                            <a:srgbClr val="000000"/>
                          </a:solidFill>
                        </a:rPr>
                        <a:t>Identifying potential subjects</a:t>
                      </a:r>
                      <a:endParaRPr b="0" sz="1800" u="none" cap="none" strike="noStrike">
                        <a:solidFill>
                          <a:srgbClr val="000000"/>
                        </a:solidFill>
                      </a:endParaRPr>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Potential subjects </a:t>
                      </a:r>
                      <a:r>
                        <a:rPr lang="en-US" sz="1800" u="none" cap="none" strike="noStrike">
                          <a:solidFill>
                            <a:srgbClr val="000000"/>
                          </a:solidFill>
                        </a:rPr>
                        <a:t>(respond to advert), </a:t>
                      </a:r>
                      <a:r>
                        <a:rPr b="1" lang="en-US" sz="1800" u="none" cap="none" strike="noStrike">
                          <a:solidFill>
                            <a:srgbClr val="000000"/>
                          </a:solidFill>
                        </a:rPr>
                        <a:t>Research team </a:t>
                      </a:r>
                      <a:r>
                        <a:rPr lang="en-US" sz="1800" u="none" cap="none" strike="noStrike">
                          <a:solidFill>
                            <a:srgbClr val="000000"/>
                          </a:solidFill>
                        </a:rPr>
                        <a:t>(review responses), </a:t>
                      </a:r>
                      <a:r>
                        <a:rPr b="1" lang="en-US" sz="1800" u="none" cap="none" strike="noStrike">
                          <a:solidFill>
                            <a:srgbClr val="000000"/>
                          </a:solidFill>
                        </a:rPr>
                        <a:t>Admin staff </a:t>
                      </a:r>
                      <a:r>
                        <a:rPr lang="en-US" sz="1800" u="none" cap="none" strike="noStrike">
                          <a:solidFill>
                            <a:srgbClr val="000000"/>
                          </a:solidFill>
                        </a:rPr>
                        <a:t>(distribute advert and communicate to subjects); </a:t>
                      </a:r>
                      <a:r>
                        <a:rPr b="1" lang="en-US" sz="1800" u="none" cap="none" strike="noStrike">
                          <a:solidFill>
                            <a:srgbClr val="000000"/>
                          </a:solidFill>
                        </a:rPr>
                        <a:t>Independent person </a:t>
                      </a:r>
                      <a:r>
                        <a:rPr lang="en-US" sz="1800" u="none" cap="none" strike="noStrike">
                          <a:solidFill>
                            <a:srgbClr val="000000"/>
                          </a:solidFill>
                        </a:rPr>
                        <a:t>(for complaints about process)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Paper advert </a:t>
                      </a:r>
                      <a:r>
                        <a:rPr lang="en-US" sz="1800" u="none" cap="none" strike="noStrike">
                          <a:solidFill>
                            <a:srgbClr val="000000"/>
                          </a:solidFill>
                        </a:rPr>
                        <a:t>(posters); </a:t>
                      </a:r>
                      <a:r>
                        <a:rPr b="1" lang="en-US" sz="1800" u="none" cap="none" strike="noStrike">
                          <a:solidFill>
                            <a:srgbClr val="000000"/>
                          </a:solidFill>
                        </a:rPr>
                        <a:t>Electronic advert </a:t>
                      </a:r>
                      <a:r>
                        <a:rPr lang="en-US" sz="1800" u="none" cap="none" strike="noStrike">
                          <a:solidFill>
                            <a:srgbClr val="000000"/>
                          </a:solidFill>
                        </a:rPr>
                        <a:t>(email &amp; social media); </a:t>
                      </a:r>
                      <a:r>
                        <a:rPr b="1" lang="en-US" sz="1800" u="none" cap="none" strike="noStrike">
                          <a:solidFill>
                            <a:srgbClr val="000000"/>
                          </a:solidFill>
                        </a:rPr>
                        <a:t>List of responses to advert </a:t>
                      </a:r>
                      <a:r>
                        <a:rPr lang="en-US" sz="1800" u="none" cap="none" strike="noStrike">
                          <a:solidFill>
                            <a:srgbClr val="000000"/>
                          </a:solidFill>
                        </a:rPr>
                        <a:t>(e.g. contact details); </a:t>
                      </a:r>
                      <a:r>
                        <a:rPr b="1" lang="en-US" sz="1800" u="none" cap="none" strike="noStrike">
                          <a:solidFill>
                            <a:srgbClr val="000000"/>
                          </a:solidFill>
                        </a:rPr>
                        <a:t>script (</a:t>
                      </a:r>
                      <a:r>
                        <a:rPr lang="en-US" sz="1800" u="none" cap="none" strike="noStrike">
                          <a:solidFill>
                            <a:srgbClr val="000000"/>
                          </a:solidFill>
                        </a:rPr>
                        <a:t>for responding to questions about advert).</a:t>
                      </a:r>
                      <a:endParaRPr sz="1400" u="none" cap="none" strike="noStrike"/>
                    </a:p>
                  </a:txBody>
                  <a:tcPr marT="45725" marB="45725" marR="91450" marL="91450"/>
                </a:tc>
              </a:tr>
              <a:tr h="1071700">
                <a:tc>
                  <a:txBody>
                    <a:bodyPr/>
                    <a:lstStyle/>
                    <a:p>
                      <a:pPr indent="0" lvl="0" marL="0" marR="0" rtl="0" algn="r">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Selection</a:t>
                      </a:r>
                      <a:endParaRPr sz="1400" u="none" cap="none" strike="noStrike"/>
                    </a:p>
                    <a:p>
                      <a:pPr indent="0" lvl="0" marL="0" marR="0" rtl="0" algn="r">
                        <a:lnSpc>
                          <a:spcPct val="100000"/>
                        </a:lnSpc>
                        <a:spcBef>
                          <a:spcPts val="0"/>
                        </a:spcBef>
                        <a:spcAft>
                          <a:spcPts val="0"/>
                        </a:spcAft>
                        <a:buClr>
                          <a:srgbClr val="000000"/>
                        </a:buClr>
                        <a:buSzPts val="1600"/>
                        <a:buFont typeface="Arial"/>
                        <a:buNone/>
                      </a:pPr>
                      <a:r>
                        <a:rPr b="0" lang="en-US" sz="1600" u="none" cap="none" strike="noStrike">
                          <a:solidFill>
                            <a:srgbClr val="000000"/>
                          </a:solidFill>
                        </a:rPr>
                        <a:t>Moving from potential to actual subjects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Potential subjects</a:t>
                      </a:r>
                      <a:r>
                        <a:rPr lang="en-US" sz="1800" u="none" cap="none" strike="noStrike">
                          <a:solidFill>
                            <a:srgbClr val="000000"/>
                          </a:solidFill>
                        </a:rPr>
                        <a:t>, </a:t>
                      </a:r>
                      <a:r>
                        <a:rPr b="1" lang="en-US" sz="1800" u="none" cap="none" strike="noStrike">
                          <a:solidFill>
                            <a:srgbClr val="000000"/>
                          </a:solidFill>
                        </a:rPr>
                        <a:t>Research team </a:t>
                      </a:r>
                      <a:r>
                        <a:rPr lang="en-US" sz="1800" u="none" cap="none" strike="noStrike">
                          <a:solidFill>
                            <a:srgbClr val="000000"/>
                          </a:solidFill>
                        </a:rPr>
                        <a:t>(check suitability workspace), </a:t>
                      </a:r>
                      <a:r>
                        <a:rPr b="1" lang="en-US" sz="1800" u="none" cap="none" strike="noStrike">
                          <a:solidFill>
                            <a:srgbClr val="000000"/>
                          </a:solidFill>
                        </a:rPr>
                        <a:t>Subject’s colleagues </a:t>
                      </a:r>
                      <a:r>
                        <a:rPr lang="en-US" sz="1800" u="none" cap="none" strike="noStrike">
                          <a:solidFill>
                            <a:srgbClr val="000000"/>
                          </a:solidFill>
                        </a:rPr>
                        <a:t>(check they are aware of student and have no concerns); </a:t>
                      </a:r>
                      <a:r>
                        <a:rPr b="1" lang="en-US" sz="1800" u="none" cap="none" strike="noStrike">
                          <a:solidFill>
                            <a:srgbClr val="000000"/>
                          </a:solidFill>
                        </a:rPr>
                        <a:t>Independent person </a:t>
                      </a:r>
                      <a:r>
                        <a:rPr lang="en-US" sz="1800" u="none" cap="none" strike="noStrike">
                          <a:solidFill>
                            <a:srgbClr val="000000"/>
                          </a:solidFill>
                        </a:rPr>
                        <a:t>(for complaints about process)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Explanatory statement </a:t>
                      </a:r>
                      <a:r>
                        <a:rPr lang="en-US" sz="1800" u="none" cap="none" strike="noStrike">
                          <a:solidFill>
                            <a:srgbClr val="000000"/>
                          </a:solidFill>
                        </a:rPr>
                        <a:t>(for subjects and subjects’ colleagues); </a:t>
                      </a:r>
                      <a:r>
                        <a:rPr b="1" lang="en-US" sz="1800" u="none" cap="none" strike="noStrike">
                          <a:solidFill>
                            <a:srgbClr val="000000"/>
                          </a:solidFill>
                        </a:rPr>
                        <a:t>Workspace checklist &amp; procedure </a:t>
                      </a:r>
                      <a:r>
                        <a:rPr lang="en-US" sz="1800" u="none" cap="none" strike="noStrike">
                          <a:solidFill>
                            <a:srgbClr val="000000"/>
                          </a:solidFill>
                        </a:rPr>
                        <a:t>(process for research team to check the office location’s suitability) </a:t>
                      </a:r>
                      <a:endParaRPr sz="1400" u="none" cap="none" strike="noStrike"/>
                    </a:p>
                  </a:txBody>
                  <a:tcPr marT="45725" marB="45725" marR="91450" marL="91450"/>
                </a:tc>
              </a:tr>
              <a:tr h="1071700">
                <a:tc>
                  <a:txBody>
                    <a:bodyPr/>
                    <a:lstStyle/>
                    <a:p>
                      <a:pPr indent="0" lvl="0" marL="0" marR="0" rtl="0" algn="r">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Consent</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Potential subjects</a:t>
                      </a:r>
                      <a:r>
                        <a:rPr lang="en-US" sz="1800" u="none" cap="none" strike="noStrike">
                          <a:solidFill>
                            <a:srgbClr val="000000"/>
                          </a:solidFill>
                        </a:rPr>
                        <a:t>, </a:t>
                      </a:r>
                      <a:r>
                        <a:rPr b="1" lang="en-US" sz="1800" u="none" cap="none" strike="noStrike">
                          <a:solidFill>
                            <a:srgbClr val="000000"/>
                          </a:solidFill>
                        </a:rPr>
                        <a:t>Research team </a:t>
                      </a:r>
                      <a:r>
                        <a:rPr lang="en-US" sz="1800" u="none" cap="none" strike="noStrike">
                          <a:solidFill>
                            <a:srgbClr val="000000"/>
                          </a:solidFill>
                        </a:rPr>
                        <a:t>(check suitability workspace), </a:t>
                      </a:r>
                      <a:r>
                        <a:rPr b="1" lang="en-US" sz="1800" u="none" cap="none" strike="noStrike">
                          <a:solidFill>
                            <a:srgbClr val="000000"/>
                          </a:solidFill>
                        </a:rPr>
                        <a:t>Subject’s colleagues </a:t>
                      </a:r>
                      <a:r>
                        <a:rPr lang="en-US" sz="1800" u="none" cap="none" strike="noStrike">
                          <a:solidFill>
                            <a:srgbClr val="000000"/>
                          </a:solidFill>
                        </a:rPr>
                        <a:t>(check they are aware of student and have no concerns); </a:t>
                      </a:r>
                      <a:r>
                        <a:rPr b="1" lang="en-US" sz="1800" u="none" cap="none" strike="noStrike">
                          <a:solidFill>
                            <a:srgbClr val="000000"/>
                          </a:solidFill>
                        </a:rPr>
                        <a:t>Independent person </a:t>
                      </a:r>
                      <a:r>
                        <a:rPr lang="en-US" sz="1800" u="none" cap="none" strike="noStrike">
                          <a:solidFill>
                            <a:srgbClr val="000000"/>
                          </a:solidFill>
                        </a:rPr>
                        <a:t>(for complaints about process)</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1800"/>
                        <a:buFont typeface="Arial"/>
                        <a:buNone/>
                      </a:pPr>
                      <a:r>
                        <a:rPr b="1" lang="en-US" sz="1800" u="none" cap="none" strike="noStrike">
                          <a:solidFill>
                            <a:srgbClr val="000000"/>
                          </a:solidFill>
                        </a:rPr>
                        <a:t>Consent form </a:t>
                      </a:r>
                      <a:r>
                        <a:rPr b="0" lang="en-US" sz="1800" u="none" cap="none" strike="noStrike">
                          <a:solidFill>
                            <a:srgbClr val="000000"/>
                          </a:solidFill>
                        </a:rPr>
                        <a:t>(for subjects and colleagues)</a:t>
                      </a:r>
                      <a:r>
                        <a:rPr b="1" lang="en-US" sz="1800" u="none" cap="none" strike="noStrike">
                          <a:solidFill>
                            <a:srgbClr val="000000"/>
                          </a:solidFill>
                        </a:rPr>
                        <a:t>; List of annotators </a:t>
                      </a:r>
                      <a:r>
                        <a:rPr lang="en-US" sz="1800" u="none" cap="none" strike="noStrike">
                          <a:solidFill>
                            <a:srgbClr val="000000"/>
                          </a:solidFill>
                        </a:rPr>
                        <a:t>(to allow subjects identify conflicts); </a:t>
                      </a:r>
                      <a:r>
                        <a:rPr b="1" lang="en-US" sz="1800" u="none" cap="none" strike="noStrike">
                          <a:solidFill>
                            <a:srgbClr val="000000"/>
                          </a:solidFill>
                        </a:rPr>
                        <a:t>Subject details &amp; schedule </a:t>
                      </a:r>
                      <a:r>
                        <a:rPr b="0" lang="en-US" sz="1800" u="none" cap="none" strike="noStrike">
                          <a:solidFill>
                            <a:srgbClr val="000000"/>
                          </a:solidFill>
                        </a:rPr>
                        <a:t>(contact details and times for observations).</a:t>
                      </a:r>
                      <a:endParaRPr sz="1400" u="none" cap="none" strike="noStrike"/>
                    </a:p>
                  </a:txBody>
                  <a:tcPr marT="45725" marB="45725" marR="91450" marL="91450"/>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1"/>
          <p:cNvPicPr preferRelativeResize="0"/>
          <p:nvPr/>
        </p:nvPicPr>
        <p:blipFill>
          <a:blip r:embed="rId3">
            <a:alphaModFix/>
          </a:blip>
          <a:stretch>
            <a:fillRect/>
          </a:stretch>
        </p:blipFill>
        <p:spPr>
          <a:xfrm>
            <a:off x="3238500" y="505775"/>
            <a:ext cx="5715000" cy="5715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4" name="Shape 114"/>
        <p:cNvGrpSpPr/>
        <p:nvPr/>
      </p:nvGrpSpPr>
      <p:grpSpPr>
        <a:xfrm>
          <a:off x="0" y="0"/>
          <a:ext cx="0" cy="0"/>
          <a:chOff x="0" y="0"/>
          <a:chExt cx="0" cy="0"/>
        </a:xfrm>
      </p:grpSpPr>
      <p:sp>
        <p:nvSpPr>
          <p:cNvPr id="115" name="Google Shape;115;p3"/>
          <p:cNvSpPr txBox="1"/>
          <p:nvPr>
            <p:ph type="title"/>
          </p:nvPr>
        </p:nvSpPr>
        <p:spPr>
          <a:xfrm>
            <a:off x="256050" y="-12"/>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Workshop expectations</a:t>
            </a:r>
            <a:endParaRPr/>
          </a:p>
        </p:txBody>
      </p:sp>
      <p:sp>
        <p:nvSpPr>
          <p:cNvPr id="116" name="Google Shape;116;p3"/>
          <p:cNvSpPr txBox="1"/>
          <p:nvPr/>
        </p:nvSpPr>
        <p:spPr>
          <a:xfrm>
            <a:off x="256050" y="1320825"/>
            <a:ext cx="11679900" cy="5169900"/>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rgbClr val="000000"/>
              </a:buClr>
              <a:buSzPts val="1600"/>
              <a:buFont typeface="Arial"/>
              <a:buNone/>
            </a:pPr>
            <a:r>
              <a:rPr b="1" i="0" lang="en-US" sz="1600" u="none" cap="none" strike="noStrike">
                <a:solidFill>
                  <a:srgbClr val="006CAB"/>
                </a:solidFill>
                <a:latin typeface="Arial"/>
                <a:ea typeface="Arial"/>
                <a:cs typeface="Arial"/>
                <a:sym typeface="Arial"/>
              </a:rPr>
              <a:t>Before the workshop:</a:t>
            </a:r>
            <a:endParaRPr b="0" i="0" sz="1600" u="none" cap="none" strike="noStrike">
              <a:solidFill>
                <a:srgbClr val="006CAB"/>
              </a:solidFill>
              <a:latin typeface="Arial"/>
              <a:ea typeface="Arial"/>
              <a:cs typeface="Arial"/>
              <a:sym typeface="Arial"/>
            </a:endParaRPr>
          </a:p>
          <a:p>
            <a:pPr indent="-215900" lvl="0" marL="311150" marR="0" rtl="0" algn="l">
              <a:lnSpc>
                <a:spcPct val="150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Watch the week’s videos, read the associated work. Complete the weekly quiz on Moodle</a:t>
            </a:r>
            <a:r>
              <a:rPr lang="en-US" sz="1600">
                <a:solidFill>
                  <a:schemeClr val="dk1"/>
                </a:solidFill>
              </a:rPr>
              <a:t> in </a:t>
            </a:r>
            <a:r>
              <a:rPr b="0" i="0" lang="en-US" sz="1600" u="none" cap="none" strike="noStrike">
                <a:solidFill>
                  <a:schemeClr val="dk1"/>
                </a:solidFill>
                <a:latin typeface="Arial"/>
                <a:ea typeface="Arial"/>
                <a:cs typeface="Arial"/>
                <a:sym typeface="Arial"/>
              </a:rPr>
              <a:t>prepar</a:t>
            </a:r>
            <a:r>
              <a:rPr lang="en-US" sz="1600">
                <a:solidFill>
                  <a:schemeClr val="dk1"/>
                </a:solidFill>
              </a:rPr>
              <a:t>aration</a:t>
            </a:r>
            <a:r>
              <a:rPr b="0" i="0" lang="en-US" sz="1600" u="none" cap="none" strike="noStrike">
                <a:solidFill>
                  <a:schemeClr val="dk1"/>
                </a:solidFill>
                <a:latin typeface="Arial"/>
                <a:ea typeface="Arial"/>
                <a:cs typeface="Arial"/>
                <a:sym typeface="Arial"/>
              </a:rPr>
              <a:t> for the workshop (5% of your overall mark).</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600"/>
              </a:spcBef>
              <a:spcAft>
                <a:spcPts val="0"/>
              </a:spcAft>
              <a:buClr>
                <a:srgbClr val="000000"/>
              </a:buClr>
              <a:buSzPts val="1600"/>
              <a:buFont typeface="Arial"/>
              <a:buNone/>
            </a:pPr>
            <a:r>
              <a:rPr b="1" i="0" lang="en-US" sz="1600" u="none" cap="none" strike="noStrike">
                <a:solidFill>
                  <a:srgbClr val="006CAB"/>
                </a:solidFill>
                <a:latin typeface="Arial"/>
                <a:ea typeface="Arial"/>
                <a:cs typeface="Arial"/>
                <a:sym typeface="Arial"/>
              </a:rPr>
              <a:t>During the weekly 3-hour workshop:</a:t>
            </a:r>
            <a:endParaRPr b="0" i="0" sz="1600" u="none" cap="none" strike="noStrike">
              <a:solidFill>
                <a:srgbClr val="006CAB"/>
              </a:solidFill>
              <a:latin typeface="Arial"/>
              <a:ea typeface="Arial"/>
              <a:cs typeface="Arial"/>
              <a:sym typeface="Arial"/>
            </a:endParaRPr>
          </a:p>
          <a:p>
            <a:pPr indent="-215900" lvl="0" marL="285750" marR="0" rtl="0" algn="l">
              <a:lnSpc>
                <a:spcPct val="115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3-4 activities:</a:t>
            </a:r>
            <a:endParaRPr b="0" i="0" sz="1600" u="none" cap="none" strike="noStrike">
              <a:solidFill>
                <a:srgbClr val="000000"/>
              </a:solidFill>
              <a:latin typeface="Arial"/>
              <a:ea typeface="Arial"/>
              <a:cs typeface="Arial"/>
              <a:sym typeface="Arial"/>
            </a:endParaRPr>
          </a:p>
          <a:p>
            <a:pPr indent="-215900" lvl="1" marL="742950" marR="0" rtl="0" algn="l">
              <a:lnSpc>
                <a:spcPct val="115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Work in small groups of 3-4 students on each activity</a:t>
            </a:r>
            <a:endParaRPr b="0" i="0" sz="1600" u="none" cap="none" strike="noStrike">
              <a:solidFill>
                <a:srgbClr val="000000"/>
              </a:solidFill>
              <a:latin typeface="Arial"/>
              <a:ea typeface="Arial"/>
              <a:cs typeface="Arial"/>
              <a:sym typeface="Arial"/>
            </a:endParaRPr>
          </a:p>
          <a:p>
            <a:pPr indent="-215900" lvl="1" marL="742950" marR="0" rtl="0" algn="l">
              <a:lnSpc>
                <a:spcPct val="115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Record your work on shared (online or in-person) worksheet </a:t>
            </a:r>
            <a:endParaRPr b="0" i="0" sz="1600" u="none" cap="none" strike="noStrike">
              <a:solidFill>
                <a:srgbClr val="000000"/>
              </a:solidFill>
              <a:latin typeface="Arial"/>
              <a:ea typeface="Arial"/>
              <a:cs typeface="Arial"/>
              <a:sym typeface="Arial"/>
            </a:endParaRPr>
          </a:p>
          <a:p>
            <a:pPr indent="-215900" lvl="1" marL="742950" marR="0" rtl="0" algn="l">
              <a:lnSpc>
                <a:spcPct val="150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Share your group’s work with the rest of the workshop.</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600"/>
              </a:spcBef>
              <a:spcAft>
                <a:spcPts val="0"/>
              </a:spcAft>
              <a:buClr>
                <a:srgbClr val="000000"/>
              </a:buClr>
              <a:buSzPts val="1600"/>
              <a:buFont typeface="Arial"/>
              <a:buNone/>
            </a:pPr>
            <a:r>
              <a:rPr b="1" lang="en-US" sz="1600">
                <a:solidFill>
                  <a:srgbClr val="006CAB"/>
                </a:solidFill>
              </a:rPr>
              <a:t>Before the end of the week</a:t>
            </a:r>
            <a:r>
              <a:rPr b="1" i="0" lang="en-US" sz="1600" u="none" cap="none" strike="noStrike">
                <a:solidFill>
                  <a:srgbClr val="006CAB"/>
                </a:solidFill>
                <a:latin typeface="Arial"/>
                <a:ea typeface="Arial"/>
                <a:cs typeface="Arial"/>
                <a:sym typeface="Arial"/>
              </a:rPr>
              <a:t>:</a:t>
            </a:r>
            <a:endParaRPr b="0" i="0" sz="1600" u="none" cap="none" strike="noStrike">
              <a:solidFill>
                <a:srgbClr val="006CAB"/>
              </a:solidFill>
              <a:latin typeface="Arial"/>
              <a:ea typeface="Arial"/>
              <a:cs typeface="Arial"/>
              <a:sym typeface="Arial"/>
            </a:endParaRPr>
          </a:p>
          <a:p>
            <a:pPr indent="-215900" lvl="0" marL="285750" marR="0" rtl="0" algn="l">
              <a:lnSpc>
                <a:spcPct val="150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Complete your contribution statement as part of your weekly consolidation activity, (5% of your overall mark)</a:t>
            </a:r>
            <a:endParaRPr b="0" i="0" sz="1600" u="none" cap="none" strike="noStrike">
              <a:solidFill>
                <a:schemeClr val="dk1"/>
              </a:solidFill>
              <a:latin typeface="Arial"/>
              <a:ea typeface="Arial"/>
              <a:cs typeface="Arial"/>
              <a:sym typeface="Arial"/>
            </a:endParaRPr>
          </a:p>
          <a:p>
            <a:pPr indent="0" lvl="0" marL="0" marR="0" rtl="0" algn="l">
              <a:lnSpc>
                <a:spcPct val="150000"/>
              </a:lnSpc>
              <a:spcBef>
                <a:spcPts val="600"/>
              </a:spcBef>
              <a:spcAft>
                <a:spcPts val="0"/>
              </a:spcAft>
              <a:buClr>
                <a:srgbClr val="000000"/>
              </a:buClr>
              <a:buSzPts val="1600"/>
              <a:buFont typeface="Arial"/>
              <a:buNone/>
            </a:pPr>
            <a:r>
              <a:rPr b="1" i="0" lang="en-US" sz="1600" u="none" cap="none" strike="noStrike">
                <a:solidFill>
                  <a:srgbClr val="006CAB"/>
                </a:solidFill>
                <a:latin typeface="Arial"/>
                <a:ea typeface="Arial"/>
                <a:cs typeface="Arial"/>
                <a:sym typeface="Arial"/>
              </a:rPr>
              <a:t>Consultations:  </a:t>
            </a:r>
            <a:endParaRPr b="0" i="0" sz="1600" u="none" cap="none" strike="noStrike">
              <a:solidFill>
                <a:srgbClr val="006CAB"/>
              </a:solidFill>
              <a:latin typeface="Arial"/>
              <a:ea typeface="Arial"/>
              <a:cs typeface="Arial"/>
              <a:sym typeface="Arial"/>
            </a:endParaRPr>
          </a:p>
          <a:p>
            <a:pPr indent="-215900" lvl="0" marL="342900" marR="0" rtl="0" algn="l">
              <a:lnSpc>
                <a:spcPct val="115000"/>
              </a:lnSpc>
              <a:spcBef>
                <a:spcPts val="600"/>
              </a:spcBef>
              <a:spcAft>
                <a:spcPts val="0"/>
              </a:spcAft>
              <a:buClr>
                <a:schemeClr val="dk1"/>
              </a:buClr>
              <a:buSzPts val="1600"/>
              <a:buFont typeface="Arial"/>
              <a:buChar char="•"/>
            </a:pPr>
            <a:r>
              <a:rPr b="0" i="0" lang="en-US" sz="1600" u="none" cap="none" strike="noStrike">
                <a:solidFill>
                  <a:schemeClr val="dk1"/>
                </a:solidFill>
                <a:latin typeface="Arial"/>
                <a:ea typeface="Arial"/>
                <a:cs typeface="Arial"/>
                <a:sym typeface="Arial"/>
              </a:rPr>
              <a:t>If you have any questions about the material or workshop examples, talk to your tutor and attend the weekly consultations, details on the unit page. Also post your question on the Ed Discussion forum. </a:t>
            </a:r>
            <a:endParaRPr b="0" i="0" sz="1600" u="none" cap="none" strike="noStrike">
              <a:solidFill>
                <a:schemeClr val="dk1"/>
              </a:solidFill>
              <a:latin typeface="Arial"/>
              <a:ea typeface="Arial"/>
              <a:cs typeface="Arial"/>
              <a:sym typeface="Arial"/>
            </a:endParaRPr>
          </a:p>
          <a:p>
            <a:pPr indent="114300" lvl="0" marL="0" marR="0" rtl="0" algn="l">
              <a:lnSpc>
                <a:spcPct val="80000"/>
              </a:lnSpc>
              <a:spcBef>
                <a:spcPts val="600"/>
              </a:spcBef>
              <a:spcAft>
                <a:spcPts val="0"/>
              </a:spcAft>
              <a:buClr>
                <a:schemeClr val="dk1"/>
              </a:buClr>
              <a:buSzPts val="1800"/>
              <a:buFont typeface="Arial"/>
              <a:buNone/>
            </a:pPr>
            <a:r>
              <a:t/>
            </a:r>
            <a:endParaRPr b="0" i="0" sz="1600" u="none" cap="none" strike="noStrik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1" name="Shape 121"/>
        <p:cNvGrpSpPr/>
        <p:nvPr/>
      </p:nvGrpSpPr>
      <p:grpSpPr>
        <a:xfrm>
          <a:off x="0" y="0"/>
          <a:ext cx="0" cy="0"/>
          <a:chOff x="0" y="0"/>
          <a:chExt cx="0" cy="0"/>
        </a:xfrm>
      </p:grpSpPr>
      <p:sp>
        <p:nvSpPr>
          <p:cNvPr id="122" name="Google Shape;122;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Arial"/>
              <a:buNone/>
            </a:pPr>
            <a:r>
              <a:rPr lang="en-US" sz="4400">
                <a:solidFill>
                  <a:schemeClr val="dk1"/>
                </a:solidFill>
                <a:latin typeface="Arial"/>
                <a:ea typeface="Arial"/>
                <a:cs typeface="Arial"/>
                <a:sym typeface="Arial"/>
              </a:rPr>
              <a:t>Workshop Activities</a:t>
            </a:r>
            <a:endParaRPr/>
          </a:p>
        </p:txBody>
      </p:sp>
      <p:sp>
        <p:nvSpPr>
          <p:cNvPr id="123" name="Google Shape;123;p4"/>
          <p:cNvSpPr txBox="1"/>
          <p:nvPr>
            <p:ph idx="1" type="body"/>
          </p:nvPr>
        </p:nvSpPr>
        <p:spPr>
          <a:xfrm>
            <a:off x="838200" y="1825625"/>
            <a:ext cx="10515600" cy="50325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0"/>
              </a:spcBef>
              <a:spcAft>
                <a:spcPts val="0"/>
              </a:spcAft>
              <a:buSzPts val="1800"/>
              <a:buNone/>
            </a:pPr>
            <a:r>
              <a:rPr b="1" lang="en-US">
                <a:solidFill>
                  <a:schemeClr val="dk1"/>
                </a:solidFill>
                <a:latin typeface="Arial"/>
                <a:ea typeface="Arial"/>
                <a:cs typeface="Arial"/>
                <a:sym typeface="Arial"/>
              </a:rPr>
              <a:t>W</a:t>
            </a:r>
            <a:r>
              <a:rPr b="1" lang="en-US">
                <a:solidFill>
                  <a:schemeClr val="dk1"/>
                </a:solidFill>
                <a:latin typeface="Arial"/>
                <a:ea typeface="Arial"/>
                <a:cs typeface="Arial"/>
                <a:sym typeface="Arial"/>
              </a:rPr>
              <a:t>orkshop activity sheet:</a:t>
            </a:r>
            <a:r>
              <a:rPr lang="en-US">
                <a:solidFill>
                  <a:schemeClr val="dk1"/>
                </a:solidFill>
                <a:latin typeface="Arial"/>
                <a:ea typeface="Arial"/>
                <a:cs typeface="Arial"/>
                <a:sym typeface="Arial"/>
              </a:rPr>
              <a:t> Moodle &gt; Week 2 &gt; 3. Studio Activity</a:t>
            </a:r>
            <a:endParaRPr>
              <a:solidFill>
                <a:schemeClr val="dk1"/>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chemeClr val="dk1"/>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2200"/>
              <a:buFont typeface="Arial"/>
              <a:buChar char="❏"/>
            </a:pPr>
            <a:r>
              <a:rPr b="1" lang="en-US">
                <a:solidFill>
                  <a:schemeClr val="dk1"/>
                </a:solidFill>
                <a:latin typeface="Arial"/>
                <a:ea typeface="Arial"/>
                <a:cs typeface="Arial"/>
                <a:sym typeface="Arial"/>
              </a:rPr>
              <a:t>Activity 1</a:t>
            </a:r>
            <a:r>
              <a:rPr lang="en-US">
                <a:solidFill>
                  <a:schemeClr val="dk1"/>
                </a:solidFill>
                <a:latin typeface="Arial"/>
                <a:ea typeface="Arial"/>
                <a:cs typeface="Arial"/>
                <a:sym typeface="Arial"/>
              </a:rPr>
              <a:t>: Develop your own examples of (and responses to) ethical issues</a:t>
            </a:r>
            <a:endParaRPr>
              <a:latin typeface="Arial"/>
              <a:ea typeface="Arial"/>
              <a:cs typeface="Arial"/>
              <a:sym typeface="Arial"/>
            </a:endParaRPr>
          </a:p>
          <a:p>
            <a:pPr indent="-215900" lvl="1" marL="1143000" rtl="0" algn="l">
              <a:lnSpc>
                <a:spcPct val="90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be able to illustrate ethical issues with your own examples</a:t>
            </a:r>
            <a:endParaRPr sz="2200">
              <a:solidFill>
                <a:schemeClr val="dk1"/>
              </a:solidFill>
              <a:latin typeface="Arial"/>
              <a:ea typeface="Arial"/>
              <a:cs typeface="Arial"/>
              <a:sym typeface="Arial"/>
            </a:endParaRPr>
          </a:p>
          <a:p>
            <a:pPr indent="0" lvl="0" marL="914400" rtl="0" algn="l">
              <a:lnSpc>
                <a:spcPct val="90000"/>
              </a:lnSpc>
              <a:spcBef>
                <a:spcPts val="500"/>
              </a:spcBef>
              <a:spcAft>
                <a:spcPts val="0"/>
              </a:spcAft>
              <a:buSzPts val="1800"/>
              <a:buNone/>
            </a:pPr>
            <a:r>
              <a:t/>
            </a:r>
            <a:endParaRPr>
              <a:solidFill>
                <a:schemeClr val="dk1"/>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2200"/>
              <a:buFont typeface="Arial"/>
              <a:buChar char="❏"/>
            </a:pPr>
            <a:r>
              <a:rPr b="1" lang="en-US">
                <a:solidFill>
                  <a:schemeClr val="dk1"/>
                </a:solidFill>
                <a:latin typeface="Arial"/>
                <a:ea typeface="Arial"/>
                <a:cs typeface="Arial"/>
                <a:sym typeface="Arial"/>
              </a:rPr>
              <a:t>Activity 2</a:t>
            </a:r>
            <a:r>
              <a:rPr lang="en-US">
                <a:solidFill>
                  <a:schemeClr val="dk1"/>
                </a:solidFill>
                <a:latin typeface="Arial"/>
                <a:ea typeface="Arial"/>
                <a:cs typeface="Arial"/>
                <a:sym typeface="Arial"/>
              </a:rPr>
              <a:t>: Apply some of the ethics concepts in the analysis of existing research</a:t>
            </a:r>
            <a:endParaRPr>
              <a:latin typeface="Arial"/>
              <a:ea typeface="Arial"/>
              <a:cs typeface="Arial"/>
              <a:sym typeface="Arial"/>
            </a:endParaRPr>
          </a:p>
          <a:p>
            <a:pPr indent="-215900" lvl="1" marL="1143000" rtl="0" algn="l">
              <a:lnSpc>
                <a:spcPct val="90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consider a piece of research and “spot” potential ethical issues</a:t>
            </a:r>
            <a:endParaRPr sz="2200">
              <a:solidFill>
                <a:schemeClr val="dk1"/>
              </a:solidFill>
              <a:latin typeface="Arial"/>
              <a:ea typeface="Arial"/>
              <a:cs typeface="Arial"/>
              <a:sym typeface="Arial"/>
            </a:endParaRPr>
          </a:p>
          <a:p>
            <a:pPr indent="0" lvl="0" marL="914400" rtl="0" algn="l">
              <a:lnSpc>
                <a:spcPct val="90000"/>
              </a:lnSpc>
              <a:spcBef>
                <a:spcPts val="500"/>
              </a:spcBef>
              <a:spcAft>
                <a:spcPts val="0"/>
              </a:spcAft>
              <a:buSzPts val="1800"/>
              <a:buNone/>
            </a:pPr>
            <a:r>
              <a:t/>
            </a:r>
            <a:endParaRPr>
              <a:solidFill>
                <a:schemeClr val="dk1"/>
              </a:solidFill>
              <a:latin typeface="Arial"/>
              <a:ea typeface="Arial"/>
              <a:cs typeface="Arial"/>
              <a:sym typeface="Arial"/>
            </a:endParaRPr>
          </a:p>
          <a:p>
            <a:pPr indent="-228600" lvl="0" marL="457200" rtl="0" algn="l">
              <a:lnSpc>
                <a:spcPct val="90000"/>
              </a:lnSpc>
              <a:spcBef>
                <a:spcPts val="1000"/>
              </a:spcBef>
              <a:spcAft>
                <a:spcPts val="0"/>
              </a:spcAft>
              <a:buClr>
                <a:schemeClr val="dk1"/>
              </a:buClr>
              <a:buSzPts val="2200"/>
              <a:buFont typeface="Arial"/>
              <a:buChar char="❏"/>
            </a:pPr>
            <a:r>
              <a:rPr b="1" lang="en-US">
                <a:solidFill>
                  <a:schemeClr val="dk1"/>
                </a:solidFill>
                <a:latin typeface="Arial"/>
                <a:ea typeface="Arial"/>
                <a:cs typeface="Arial"/>
                <a:sym typeface="Arial"/>
              </a:rPr>
              <a:t>Activity 3</a:t>
            </a:r>
            <a:r>
              <a:rPr lang="en-US">
                <a:solidFill>
                  <a:schemeClr val="dk1"/>
                </a:solidFill>
                <a:latin typeface="Arial"/>
                <a:ea typeface="Arial"/>
                <a:cs typeface="Arial"/>
                <a:sym typeface="Arial"/>
              </a:rPr>
              <a:t>: Consider practicalities of undertaking research in an ethical manner</a:t>
            </a:r>
            <a:endParaRPr>
              <a:latin typeface="Arial"/>
              <a:ea typeface="Arial"/>
              <a:cs typeface="Arial"/>
              <a:sym typeface="Arial"/>
            </a:endParaRPr>
          </a:p>
          <a:p>
            <a:pPr indent="-215900" lvl="1" marL="1143000" rtl="0" algn="l">
              <a:lnSpc>
                <a:spcPct val="90000"/>
              </a:lnSpc>
              <a:spcBef>
                <a:spcPts val="500"/>
              </a:spcBef>
              <a:spcAft>
                <a:spcPts val="0"/>
              </a:spcAft>
              <a:buClr>
                <a:schemeClr val="dk1"/>
              </a:buClr>
              <a:buSzPts val="2200"/>
              <a:buChar char="❏"/>
            </a:pPr>
            <a:r>
              <a:rPr lang="en-US" sz="2200">
                <a:solidFill>
                  <a:schemeClr val="dk1"/>
                </a:solidFill>
                <a:latin typeface="Arial"/>
                <a:ea typeface="Arial"/>
                <a:cs typeface="Arial"/>
                <a:sym typeface="Arial"/>
              </a:rPr>
              <a:t>start to understand complexity of managing ethical issues in research</a:t>
            </a:r>
            <a:endParaRPr sz="2200">
              <a:latin typeface="Arial"/>
              <a:ea typeface="Arial"/>
              <a:cs typeface="Arial"/>
              <a:sym typeface="Arial"/>
            </a:endParaRPr>
          </a:p>
          <a:p>
            <a:pPr indent="-88900" lvl="0" marL="457200" rtl="0" algn="l">
              <a:lnSpc>
                <a:spcPct val="90000"/>
              </a:lnSpc>
              <a:spcBef>
                <a:spcPts val="1000"/>
              </a:spcBef>
              <a:spcAft>
                <a:spcPts val="0"/>
              </a:spcAft>
              <a:buClr>
                <a:srgbClr val="262626"/>
              </a:buClr>
              <a:buSzPts val="2200"/>
              <a:buFont typeface="Arial"/>
              <a:buNone/>
            </a:pPr>
            <a:r>
              <a:t/>
            </a:r>
            <a:endParaRPr>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5"/>
          <p:cNvSpPr txBox="1"/>
          <p:nvPr>
            <p:ph type="title"/>
          </p:nvPr>
        </p:nvSpPr>
        <p:spPr>
          <a:xfrm>
            <a:off x="838200" y="365125"/>
            <a:ext cx="11353800" cy="13257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0"/>
              <a:buFont typeface="Arial"/>
              <a:buNone/>
            </a:pPr>
            <a:r>
              <a:rPr lang="en-US" sz="4400">
                <a:solidFill>
                  <a:schemeClr val="dk1"/>
                </a:solidFill>
                <a:latin typeface="Arial"/>
                <a:ea typeface="Arial"/>
                <a:cs typeface="Arial"/>
                <a:sym typeface="Arial"/>
              </a:rPr>
              <a:t>Activity 1:Dimensions of Research Ethics</a:t>
            </a:r>
            <a:endParaRPr sz="44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ct val="184486"/>
              <a:buFont typeface="Arial"/>
              <a:buNone/>
            </a:pPr>
            <a:r>
              <a:rPr lang="en-US" sz="2650">
                <a:solidFill>
                  <a:schemeClr val="dk1"/>
                </a:solidFill>
                <a:latin typeface="Arial"/>
                <a:ea typeface="Arial"/>
                <a:cs typeface="Arial"/>
                <a:sym typeface="Arial"/>
              </a:rPr>
              <a:t>(</a:t>
            </a:r>
            <a:r>
              <a:rPr lang="en-US" sz="2650">
                <a:solidFill>
                  <a:srgbClr val="FF0000"/>
                </a:solidFill>
                <a:latin typeface="Arial"/>
                <a:ea typeface="Arial"/>
                <a:cs typeface="Arial"/>
                <a:sym typeface="Arial"/>
              </a:rPr>
              <a:t>40 mins + 10 mins review</a:t>
            </a:r>
            <a:r>
              <a:rPr lang="en-US" sz="2650">
                <a:solidFill>
                  <a:schemeClr val="dk1"/>
                </a:solidFill>
                <a:latin typeface="Arial"/>
                <a:ea typeface="Arial"/>
                <a:cs typeface="Arial"/>
                <a:sym typeface="Arial"/>
              </a:rPr>
              <a:t>)</a:t>
            </a:r>
            <a:br>
              <a:rPr lang="en-US" sz="2650">
                <a:solidFill>
                  <a:schemeClr val="dk1"/>
                </a:solidFill>
                <a:latin typeface="Arial"/>
                <a:ea typeface="Arial"/>
                <a:cs typeface="Arial"/>
                <a:sym typeface="Arial"/>
              </a:rPr>
            </a:br>
            <a:endParaRPr sz="2650">
              <a:solidFill>
                <a:schemeClr val="dk1"/>
              </a:solidFill>
              <a:latin typeface="Arial"/>
              <a:ea typeface="Arial"/>
              <a:cs typeface="Arial"/>
              <a:sym typeface="Arial"/>
            </a:endParaRPr>
          </a:p>
        </p:txBody>
      </p:sp>
      <p:sp>
        <p:nvSpPr>
          <p:cNvPr id="130" name="Google Shape;130;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0"/>
              </a:spcBef>
              <a:spcAft>
                <a:spcPts val="0"/>
              </a:spcAft>
              <a:buClr>
                <a:schemeClr val="dk1"/>
              </a:buClr>
              <a:buSzPts val="2200"/>
              <a:buFont typeface="Arial"/>
              <a:buChar char="●"/>
            </a:pPr>
            <a:r>
              <a:rPr lang="en-US">
                <a:solidFill>
                  <a:schemeClr val="dk1"/>
                </a:solidFill>
                <a:latin typeface="Arial"/>
                <a:ea typeface="Arial"/>
                <a:cs typeface="Arial"/>
                <a:sym typeface="Arial"/>
              </a:rPr>
              <a:t>Physical/psych harm/abuse </a:t>
            </a:r>
            <a:endParaRPr/>
          </a:p>
          <a:p>
            <a:pPr indent="-228600" lvl="0" marL="457200" rtl="0" algn="l">
              <a:lnSpc>
                <a:spcPct val="90000"/>
              </a:lnSpc>
              <a:spcBef>
                <a:spcPts val="1000"/>
              </a:spcBef>
              <a:spcAft>
                <a:spcPts val="0"/>
              </a:spcAft>
              <a:buClr>
                <a:schemeClr val="dk1"/>
              </a:buClr>
              <a:buSzPts val="2200"/>
              <a:buFont typeface="Arial"/>
              <a:buChar char="●"/>
            </a:pPr>
            <a:r>
              <a:rPr lang="en-US">
                <a:solidFill>
                  <a:schemeClr val="dk1"/>
                </a:solidFill>
                <a:latin typeface="Arial"/>
                <a:ea typeface="Arial"/>
                <a:cs typeface="Arial"/>
                <a:sym typeface="Arial"/>
              </a:rPr>
              <a:t>Informed consent</a:t>
            </a:r>
            <a:endParaRPr/>
          </a:p>
          <a:p>
            <a:pPr indent="-228600" lvl="0" marL="457200" rtl="0" algn="l">
              <a:lnSpc>
                <a:spcPct val="90000"/>
              </a:lnSpc>
              <a:spcBef>
                <a:spcPts val="1000"/>
              </a:spcBef>
              <a:spcAft>
                <a:spcPts val="0"/>
              </a:spcAft>
              <a:buClr>
                <a:schemeClr val="dk1"/>
              </a:buClr>
              <a:buSzPts val="2200"/>
              <a:buFont typeface="Arial"/>
              <a:buChar char="●"/>
            </a:pPr>
            <a:r>
              <a:rPr lang="en-US">
                <a:solidFill>
                  <a:schemeClr val="dk1"/>
                </a:solidFill>
                <a:latin typeface="Arial"/>
                <a:ea typeface="Arial"/>
                <a:cs typeface="Arial"/>
                <a:sym typeface="Arial"/>
              </a:rPr>
              <a:t>Right of withdrawal</a:t>
            </a:r>
            <a:endParaRPr/>
          </a:p>
          <a:p>
            <a:pPr indent="-228600" lvl="0" marL="457200" rtl="0" algn="l">
              <a:lnSpc>
                <a:spcPct val="90000"/>
              </a:lnSpc>
              <a:spcBef>
                <a:spcPts val="1000"/>
              </a:spcBef>
              <a:spcAft>
                <a:spcPts val="0"/>
              </a:spcAft>
              <a:buClr>
                <a:schemeClr val="dk1"/>
              </a:buClr>
              <a:buSzPts val="2200"/>
              <a:buFont typeface="Arial"/>
              <a:buChar char="●"/>
            </a:pPr>
            <a:r>
              <a:rPr lang="en-US">
                <a:solidFill>
                  <a:schemeClr val="dk1"/>
                </a:solidFill>
                <a:latin typeface="Arial"/>
                <a:ea typeface="Arial"/>
                <a:cs typeface="Arial"/>
                <a:sym typeface="Arial"/>
              </a:rPr>
              <a:t>Vulnerable participants</a:t>
            </a:r>
            <a:endParaRPr/>
          </a:p>
          <a:p>
            <a:pPr indent="-228600" lvl="0" marL="457200" rtl="0" algn="l">
              <a:lnSpc>
                <a:spcPct val="90000"/>
              </a:lnSpc>
              <a:spcBef>
                <a:spcPts val="1000"/>
              </a:spcBef>
              <a:spcAft>
                <a:spcPts val="0"/>
              </a:spcAft>
              <a:buClr>
                <a:schemeClr val="dk1"/>
              </a:buClr>
              <a:buSzPts val="2200"/>
              <a:buFont typeface="Arial"/>
              <a:buChar char="●"/>
            </a:pPr>
            <a:r>
              <a:rPr lang="en-US">
                <a:solidFill>
                  <a:schemeClr val="dk1"/>
                </a:solidFill>
                <a:latin typeface="Arial"/>
                <a:ea typeface="Arial"/>
                <a:cs typeface="Arial"/>
                <a:sym typeface="Arial"/>
              </a:rPr>
              <a:t>Deception</a:t>
            </a:r>
            <a:endParaRPr/>
          </a:p>
        </p:txBody>
      </p:sp>
      <p:sp>
        <p:nvSpPr>
          <p:cNvPr id="131" name="Google Shape;131;p5"/>
          <p:cNvSpPr txBox="1"/>
          <p:nvPr/>
        </p:nvSpPr>
        <p:spPr>
          <a:xfrm>
            <a:off x="5098429" y="1846465"/>
            <a:ext cx="5534210" cy="2180165"/>
          </a:xfrm>
          <a:prstGeom prst="rect">
            <a:avLst/>
          </a:prstGeom>
          <a:noFill/>
          <a:ln>
            <a:noFill/>
          </a:ln>
        </p:spPr>
        <p:txBody>
          <a:bodyPr anchorCtr="0" anchor="t" bIns="45700" lIns="91425" spcFirstLastPara="1" rIns="91425" wrap="square" tIns="45700">
            <a:normAutofit/>
          </a:bodyPr>
          <a:lstStyle/>
          <a:p>
            <a:pPr indent="-355600" lvl="0" marL="342900" marR="0" rtl="0" algn="l">
              <a:lnSpc>
                <a:spcPct val="90000"/>
              </a:lnSpc>
              <a:spcBef>
                <a:spcPts val="1000"/>
              </a:spcBef>
              <a:spcAft>
                <a:spcPts val="0"/>
              </a:spcAft>
              <a:buClr>
                <a:srgbClr val="262626"/>
              </a:buClr>
              <a:buSzPts val="2200"/>
              <a:buFont typeface="Arial"/>
              <a:buChar char="●"/>
            </a:pPr>
            <a:r>
              <a:rPr b="0" i="0" lang="en-US" sz="2200" u="none" cap="none" strike="noStrike">
                <a:solidFill>
                  <a:srgbClr val="262626"/>
                </a:solidFill>
                <a:latin typeface="Arial"/>
                <a:ea typeface="Arial"/>
                <a:cs typeface="Arial"/>
                <a:sym typeface="Arial"/>
              </a:rPr>
              <a:t>Coercion</a:t>
            </a:r>
            <a:endParaRPr b="0" i="0" sz="2200" u="none" cap="none" strike="noStrike">
              <a:solidFill>
                <a:srgbClr val="000000"/>
              </a:solidFill>
              <a:latin typeface="Arial"/>
              <a:ea typeface="Arial"/>
              <a:cs typeface="Arial"/>
              <a:sym typeface="Arial"/>
            </a:endParaRPr>
          </a:p>
          <a:p>
            <a:pPr indent="-355600" lvl="0" marL="342900" marR="0" rtl="0" algn="l">
              <a:lnSpc>
                <a:spcPct val="90000"/>
              </a:lnSpc>
              <a:spcBef>
                <a:spcPts val="1000"/>
              </a:spcBef>
              <a:spcAft>
                <a:spcPts val="0"/>
              </a:spcAft>
              <a:buClr>
                <a:srgbClr val="262626"/>
              </a:buClr>
              <a:buSzPts val="2200"/>
              <a:buFont typeface="Arial"/>
              <a:buChar char="●"/>
            </a:pPr>
            <a:r>
              <a:rPr b="0" i="0" lang="en-US" sz="2200" u="none" cap="none" strike="noStrike">
                <a:solidFill>
                  <a:srgbClr val="262626"/>
                </a:solidFill>
                <a:latin typeface="Arial"/>
                <a:ea typeface="Arial"/>
                <a:cs typeface="Arial"/>
                <a:sym typeface="Arial"/>
              </a:rPr>
              <a:t>Illegal practices</a:t>
            </a:r>
            <a:endParaRPr b="0" i="0" sz="2200" u="none" cap="none" strike="noStrike">
              <a:solidFill>
                <a:srgbClr val="000000"/>
              </a:solidFill>
              <a:latin typeface="Arial"/>
              <a:ea typeface="Arial"/>
              <a:cs typeface="Arial"/>
              <a:sym typeface="Arial"/>
            </a:endParaRPr>
          </a:p>
          <a:p>
            <a:pPr indent="-355600" lvl="0" marL="342900" marR="0" rtl="0" algn="l">
              <a:lnSpc>
                <a:spcPct val="90000"/>
              </a:lnSpc>
              <a:spcBef>
                <a:spcPts val="1000"/>
              </a:spcBef>
              <a:spcAft>
                <a:spcPts val="0"/>
              </a:spcAft>
              <a:buClr>
                <a:srgbClr val="262626"/>
              </a:buClr>
              <a:buSzPts val="2200"/>
              <a:buFont typeface="Arial"/>
              <a:buChar char="●"/>
            </a:pPr>
            <a:r>
              <a:rPr b="0" i="0" lang="en-US" sz="2200" u="none" cap="none" strike="noStrike">
                <a:solidFill>
                  <a:srgbClr val="262626"/>
                </a:solidFill>
                <a:latin typeface="Arial"/>
                <a:ea typeface="Arial"/>
                <a:cs typeface="Arial"/>
                <a:sym typeface="Arial"/>
              </a:rPr>
              <a:t>Invasion of privacy</a:t>
            </a:r>
            <a:endParaRPr b="0" i="0" sz="2200" u="none" cap="none" strike="noStrike">
              <a:solidFill>
                <a:srgbClr val="000000"/>
              </a:solidFill>
              <a:latin typeface="Arial"/>
              <a:ea typeface="Arial"/>
              <a:cs typeface="Arial"/>
              <a:sym typeface="Arial"/>
            </a:endParaRPr>
          </a:p>
          <a:p>
            <a:pPr indent="-355600" lvl="0" marL="342900" marR="0" rtl="0" algn="l">
              <a:lnSpc>
                <a:spcPct val="90000"/>
              </a:lnSpc>
              <a:spcBef>
                <a:spcPts val="1000"/>
              </a:spcBef>
              <a:spcAft>
                <a:spcPts val="0"/>
              </a:spcAft>
              <a:buClr>
                <a:srgbClr val="262626"/>
              </a:buClr>
              <a:buSzPts val="2200"/>
              <a:buFont typeface="Arial"/>
              <a:buChar char="●"/>
            </a:pPr>
            <a:r>
              <a:rPr b="0" i="0" lang="en-US" sz="2200" u="none" cap="none" strike="noStrike">
                <a:solidFill>
                  <a:srgbClr val="262626"/>
                </a:solidFill>
                <a:latin typeface="Arial"/>
                <a:ea typeface="Arial"/>
                <a:cs typeface="Arial"/>
                <a:sym typeface="Arial"/>
              </a:rPr>
              <a:t>Confidentiality </a:t>
            </a:r>
            <a:endParaRPr b="0" i="0" sz="2200" u="none" cap="none" strike="noStrike">
              <a:solidFill>
                <a:srgbClr val="262626"/>
              </a:solidFill>
              <a:latin typeface="Arial"/>
              <a:ea typeface="Arial"/>
              <a:cs typeface="Arial"/>
              <a:sym typeface="Arial"/>
            </a:endParaRPr>
          </a:p>
        </p:txBody>
      </p:sp>
      <p:sp>
        <p:nvSpPr>
          <p:cNvPr id="132" name="Google Shape;132;p5"/>
          <p:cNvSpPr txBox="1"/>
          <p:nvPr/>
        </p:nvSpPr>
        <p:spPr>
          <a:xfrm>
            <a:off x="1234425" y="4073625"/>
            <a:ext cx="9723000" cy="292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Activity 1: work in groups to: </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600"/>
              </a:spcBef>
              <a:spcAft>
                <a:spcPts val="0"/>
              </a:spcAft>
              <a:buClr>
                <a:schemeClr val="dk1"/>
              </a:buClr>
              <a:buSzPts val="2000"/>
              <a:buFont typeface="Arial"/>
              <a:buAutoNum type="arabicPeriod"/>
            </a:pPr>
            <a:r>
              <a:rPr b="1" i="0" lang="en-US" sz="2000" u="none" cap="none" strike="noStrike">
                <a:solidFill>
                  <a:schemeClr val="dk1"/>
                </a:solidFill>
                <a:latin typeface="Arial"/>
                <a:ea typeface="Arial"/>
                <a:cs typeface="Arial"/>
                <a:sym typeface="Arial"/>
              </a:rPr>
              <a:t>Discuss each ethical dimension</a:t>
            </a:r>
            <a:endParaRPr b="0" i="0" sz="1400" u="none" cap="none" strike="noStrike">
              <a:solidFill>
                <a:srgbClr val="000000"/>
              </a:solidFill>
              <a:latin typeface="Arial"/>
              <a:ea typeface="Arial"/>
              <a:cs typeface="Arial"/>
              <a:sym typeface="Arial"/>
            </a:endParaRPr>
          </a:p>
          <a:p>
            <a:pPr indent="-514350" lvl="0" marL="514350" marR="0" rtl="0" algn="l">
              <a:lnSpc>
                <a:spcPct val="100000"/>
              </a:lnSpc>
              <a:spcBef>
                <a:spcPts val="600"/>
              </a:spcBef>
              <a:spcAft>
                <a:spcPts val="0"/>
              </a:spcAft>
              <a:buClr>
                <a:schemeClr val="dk1"/>
              </a:buClr>
              <a:buSzPts val="2000"/>
              <a:buFont typeface="Arial"/>
              <a:buAutoNum type="arabicPeriod"/>
            </a:pPr>
            <a:r>
              <a:rPr b="1" lang="en-US" sz="2000">
                <a:solidFill>
                  <a:schemeClr val="dk1"/>
                </a:solidFill>
              </a:rPr>
              <a:t>Come up with</a:t>
            </a:r>
            <a:r>
              <a:rPr b="1" i="0" lang="en-US" sz="2000" u="none" cap="none" strike="noStrike">
                <a:solidFill>
                  <a:schemeClr val="dk1"/>
                </a:solidFill>
                <a:latin typeface="Arial"/>
                <a:ea typeface="Arial"/>
                <a:cs typeface="Arial"/>
                <a:sym typeface="Arial"/>
              </a:rPr>
              <a:t> examples of research activities that raise an issue for </a:t>
            </a:r>
            <a:r>
              <a:rPr b="1" lang="en-US" sz="2000">
                <a:solidFill>
                  <a:schemeClr val="dk1"/>
                </a:solidFill>
              </a:rPr>
              <a:t>each</a:t>
            </a:r>
            <a:r>
              <a:rPr b="1" i="0" lang="en-US" sz="2000" u="none" cap="none" strike="noStrike">
                <a:solidFill>
                  <a:schemeClr val="dk1"/>
                </a:solidFill>
                <a:latin typeface="Arial"/>
                <a:ea typeface="Arial"/>
                <a:cs typeface="Arial"/>
                <a:sym typeface="Arial"/>
              </a:rPr>
              <a:t> ethical dimension.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000"/>
              <a:buFont typeface="Arial"/>
              <a:buNone/>
            </a:pPr>
            <a:r>
              <a:rPr b="1" i="0" lang="en-US" sz="2000" u="none" cap="none" strike="noStrike">
                <a:solidFill>
                  <a:schemeClr val="dk1"/>
                </a:solidFill>
                <a:latin typeface="Arial"/>
                <a:ea typeface="Arial"/>
                <a:cs typeface="Arial"/>
                <a:sym typeface="Arial"/>
              </a:rPr>
              <a:t>Example</a:t>
            </a:r>
            <a:r>
              <a:rPr b="0" i="0" lang="en-US" sz="2000" u="none" cap="none" strike="noStrike">
                <a:solidFill>
                  <a:schemeClr val="dk1"/>
                </a:solidFill>
                <a:latin typeface="Arial"/>
                <a:ea typeface="Arial"/>
                <a:cs typeface="Arial"/>
                <a:sym typeface="Arial"/>
              </a:rPr>
              <a:t>: someone wants to run a study to find out how good people are on doing simple mathematics, so they stand outside H Building in Caulfield campus and ask students entering to answer some simple maths questions. </a:t>
            </a:r>
            <a:r>
              <a:rPr b="1" i="0" lang="en-US" sz="2000" u="none" cap="none" strike="noStrike">
                <a:solidFill>
                  <a:schemeClr val="dk1"/>
                </a:solidFill>
                <a:latin typeface="Arial"/>
                <a:ea typeface="Arial"/>
                <a:cs typeface="Arial"/>
                <a:sym typeface="Arial"/>
              </a:rPr>
              <a:t>Issue</a:t>
            </a:r>
            <a:r>
              <a:rPr b="0" i="0" lang="en-US" sz="2000" u="none" cap="none" strike="noStrike">
                <a:solidFill>
                  <a:schemeClr val="dk1"/>
                </a:solidFill>
                <a:latin typeface="Arial"/>
                <a:ea typeface="Arial"/>
                <a:cs typeface="Arial"/>
                <a:sym typeface="Arial"/>
              </a:rPr>
              <a:t>: Informed consent.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600"/>
              </a:spcBef>
              <a:spcAft>
                <a:spcPts val="0"/>
              </a:spcAft>
              <a:buClr>
                <a:srgbClr val="000000"/>
              </a:buClr>
              <a:buSzPts val="2400"/>
              <a:buFont typeface="Arial"/>
              <a:buNone/>
            </a:pPr>
            <a:r>
              <a:t/>
            </a:r>
            <a:endParaRPr b="1" i="0" sz="24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7" name="Shape 137"/>
        <p:cNvGrpSpPr/>
        <p:nvPr/>
      </p:nvGrpSpPr>
      <p:grpSpPr>
        <a:xfrm>
          <a:off x="0" y="0"/>
          <a:ext cx="0" cy="0"/>
          <a:chOff x="0" y="0"/>
          <a:chExt cx="0" cy="0"/>
        </a:xfrm>
      </p:grpSpPr>
      <p:sp>
        <p:nvSpPr>
          <p:cNvPr id="138" name="Google Shape;138;p6"/>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solidFill>
                  <a:schemeClr val="dk1"/>
                </a:solidFill>
                <a:latin typeface="Arial"/>
                <a:ea typeface="Arial"/>
                <a:cs typeface="Arial"/>
                <a:sym typeface="Arial"/>
              </a:rPr>
              <a:t>Activity 1: Example 1</a:t>
            </a:r>
            <a:br>
              <a:rPr lang="en-US" sz="3600">
                <a:solidFill>
                  <a:schemeClr val="dk1"/>
                </a:solidFill>
                <a:latin typeface="Arial"/>
                <a:ea typeface="Arial"/>
                <a:cs typeface="Arial"/>
                <a:sym typeface="Arial"/>
              </a:rPr>
            </a:br>
            <a:endParaRPr/>
          </a:p>
        </p:txBody>
      </p:sp>
      <p:sp>
        <p:nvSpPr>
          <p:cNvPr id="139" name="Google Shape;139;p6"/>
          <p:cNvSpPr txBox="1"/>
          <p:nvPr>
            <p:ph idx="1" type="body"/>
          </p:nvPr>
        </p:nvSpPr>
        <p:spPr>
          <a:xfrm>
            <a:off x="643475" y="1782975"/>
            <a:ext cx="11235600" cy="4730400"/>
          </a:xfrm>
          <a:prstGeom prst="rect">
            <a:avLst/>
          </a:prstGeom>
          <a:noFill/>
          <a:ln>
            <a:noFill/>
          </a:ln>
        </p:spPr>
        <p:txBody>
          <a:bodyPr anchorCtr="0" anchor="t" bIns="45700" lIns="91425" spcFirstLastPara="1" rIns="91425" wrap="square" tIns="45700">
            <a:normAutofit lnSpcReduction="10000"/>
          </a:bodyPr>
          <a:lstStyle/>
          <a:p>
            <a:pPr indent="0" lvl="0" marL="457200" rtl="0" algn="ctr">
              <a:lnSpc>
                <a:spcPct val="90000"/>
              </a:lnSpc>
              <a:spcBef>
                <a:spcPts val="0"/>
              </a:spcBef>
              <a:spcAft>
                <a:spcPts val="0"/>
              </a:spcAft>
              <a:buSzPts val="1800"/>
              <a:buNone/>
            </a:pPr>
            <a:r>
              <a:rPr b="1" lang="en-US" sz="2400">
                <a:solidFill>
                  <a:schemeClr val="dk1"/>
                </a:solidFill>
                <a:latin typeface="Arial"/>
                <a:ea typeface="Arial"/>
                <a:cs typeface="Arial"/>
                <a:sym typeface="Arial"/>
              </a:rPr>
              <a:t>Example 1: </a:t>
            </a:r>
            <a:r>
              <a:rPr lang="en-US" sz="2400">
                <a:solidFill>
                  <a:schemeClr val="dk1"/>
                </a:solidFill>
                <a:latin typeface="Arial"/>
                <a:ea typeface="Arial"/>
                <a:cs typeface="Arial"/>
                <a:sym typeface="Arial"/>
              </a:rPr>
              <a:t>You are doing research on how barista staff use a new coffee making machine. </a:t>
            </a:r>
            <a:endParaRPr sz="2400">
              <a:solidFill>
                <a:schemeClr val="dk1"/>
              </a:solidFill>
              <a:latin typeface="Arial"/>
              <a:ea typeface="Arial"/>
              <a:cs typeface="Arial"/>
              <a:sym typeface="Arial"/>
            </a:endParaRPr>
          </a:p>
          <a:p>
            <a:pPr indent="0" lvl="0" marL="457200" rtl="0" algn="ctr">
              <a:lnSpc>
                <a:spcPct val="90000"/>
              </a:lnSpc>
              <a:spcBef>
                <a:spcPts val="0"/>
              </a:spcBef>
              <a:spcAft>
                <a:spcPts val="0"/>
              </a:spcAft>
              <a:buSzPts val="1800"/>
              <a:buNone/>
            </a:pPr>
            <a:r>
              <a:t/>
            </a:r>
            <a:endParaRPr sz="2400">
              <a:solidFill>
                <a:schemeClr val="dk1"/>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chemeClr val="dk1"/>
              </a:solidFill>
              <a:latin typeface="Arial"/>
              <a:ea typeface="Arial"/>
              <a:cs typeface="Arial"/>
              <a:sym typeface="Arial"/>
            </a:endParaRPr>
          </a:p>
          <a:p>
            <a:pPr indent="-342900" lvl="0" marL="457200" rtl="0" algn="l">
              <a:lnSpc>
                <a:spcPct val="90000"/>
              </a:lnSpc>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You are using video to study their use in the shop, videoing staff members who have consented to take part in the study.</a:t>
            </a:r>
            <a:endParaRPr>
              <a:solidFill>
                <a:schemeClr val="dk1"/>
              </a:solidFill>
              <a:latin typeface="Arial"/>
              <a:ea typeface="Arial"/>
              <a:cs typeface="Arial"/>
              <a:sym typeface="Arial"/>
            </a:endParaRPr>
          </a:p>
          <a:p>
            <a:pPr indent="0" lvl="0" marL="457200" rtl="0" algn="l">
              <a:lnSpc>
                <a:spcPct val="90000"/>
              </a:lnSpc>
              <a:spcBef>
                <a:spcPts val="0"/>
              </a:spcBef>
              <a:spcAft>
                <a:spcPts val="0"/>
              </a:spcAft>
              <a:buSzPts val="1800"/>
              <a:buNone/>
            </a:pPr>
            <a:r>
              <a:t/>
            </a:r>
            <a:endParaRPr>
              <a:solidFill>
                <a:schemeClr val="dk1"/>
              </a:solidFill>
              <a:latin typeface="Arial"/>
              <a:ea typeface="Arial"/>
              <a:cs typeface="Arial"/>
              <a:sym typeface="Arial"/>
            </a:endParaRPr>
          </a:p>
          <a:p>
            <a:pPr indent="-342900" lvl="0" marL="457200" rtl="0" algn="l">
              <a:lnSpc>
                <a:spcPct val="90000"/>
              </a:lnSpc>
              <a:spcBef>
                <a:spcPts val="1000"/>
              </a:spcBef>
              <a:spcAft>
                <a:spcPts val="0"/>
              </a:spcAft>
              <a:buClr>
                <a:schemeClr val="dk1"/>
              </a:buClr>
              <a:buSzPts val="1800"/>
              <a:buFont typeface="Arial"/>
              <a:buChar char="●"/>
            </a:pPr>
            <a:r>
              <a:rPr lang="en-US">
                <a:solidFill>
                  <a:schemeClr val="dk1"/>
                </a:solidFill>
                <a:latin typeface="Arial"/>
                <a:ea typeface="Arial"/>
                <a:cs typeface="Arial"/>
                <a:sym typeface="Arial"/>
              </a:rPr>
              <a:t>Occasionally the video captures people who have not consented to take part in the study.</a:t>
            </a:r>
            <a:endParaRPr>
              <a:solidFill>
                <a:schemeClr val="dk1"/>
              </a:solidFill>
              <a:latin typeface="Arial"/>
              <a:ea typeface="Arial"/>
              <a:cs typeface="Arial"/>
              <a:sym typeface="Arial"/>
            </a:endParaRPr>
          </a:p>
          <a:p>
            <a:pPr indent="0" lvl="0" marL="457200" rtl="0" algn="l">
              <a:lnSpc>
                <a:spcPct val="90000"/>
              </a:lnSpc>
              <a:spcBef>
                <a:spcPts val="1000"/>
              </a:spcBef>
              <a:spcAft>
                <a:spcPts val="0"/>
              </a:spcAft>
              <a:buSzPts val="18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2200"/>
              <a:buFont typeface="Arial"/>
              <a:buChar char="➔"/>
            </a:pPr>
            <a:r>
              <a:rPr b="1" lang="en-US">
                <a:solidFill>
                  <a:schemeClr val="dk1"/>
                </a:solidFill>
                <a:latin typeface="Arial"/>
                <a:ea typeface="Arial"/>
                <a:cs typeface="Arial"/>
                <a:sym typeface="Arial"/>
              </a:rPr>
              <a:t> Informed consent</a:t>
            </a:r>
            <a:r>
              <a:rPr lang="en-US">
                <a:solidFill>
                  <a:schemeClr val="dk1"/>
                </a:solidFill>
                <a:latin typeface="Arial"/>
                <a:ea typeface="Arial"/>
                <a:cs typeface="Arial"/>
                <a:sym typeface="Arial"/>
              </a:rPr>
              <a:t>: not everyone videoed.</a:t>
            </a:r>
            <a:endParaRPr>
              <a:solidFill>
                <a:schemeClr val="dk1"/>
              </a:solidFill>
              <a:latin typeface="Arial"/>
              <a:ea typeface="Arial"/>
              <a:cs typeface="Arial"/>
              <a:sym typeface="Arial"/>
            </a:endParaRPr>
          </a:p>
          <a:p>
            <a:pPr indent="0" lvl="0" marL="457200" rtl="0" algn="l">
              <a:lnSpc>
                <a:spcPct val="90000"/>
              </a:lnSpc>
              <a:spcBef>
                <a:spcPts val="1000"/>
              </a:spcBef>
              <a:spcAft>
                <a:spcPts val="0"/>
              </a:spcAft>
              <a:buSzPts val="18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Clr>
                <a:schemeClr val="dk1"/>
              </a:buClr>
              <a:buSzPts val="2200"/>
              <a:buFont typeface="Arial"/>
              <a:buChar char="➔"/>
            </a:pPr>
            <a:r>
              <a:rPr b="1" lang="en-US">
                <a:solidFill>
                  <a:schemeClr val="dk1"/>
                </a:solidFill>
                <a:latin typeface="Arial"/>
                <a:ea typeface="Arial"/>
                <a:cs typeface="Arial"/>
                <a:sym typeface="Arial"/>
              </a:rPr>
              <a:t> Privacy</a:t>
            </a:r>
            <a:r>
              <a:rPr lang="en-US">
                <a:solidFill>
                  <a:schemeClr val="dk1"/>
                </a:solidFill>
                <a:latin typeface="Arial"/>
                <a:ea typeface="Arial"/>
                <a:cs typeface="Arial"/>
                <a:sym typeface="Arial"/>
              </a:rPr>
              <a:t>: no consent to video some people.</a:t>
            </a:r>
            <a:endParaRPr>
              <a:latin typeface="Arial"/>
              <a:ea typeface="Arial"/>
              <a:cs typeface="Arial"/>
              <a:sym typeface="Arial"/>
            </a:endParaRPr>
          </a:p>
          <a:p>
            <a:pPr indent="127000" lvl="0" marL="0" rtl="0" algn="l">
              <a:lnSpc>
                <a:spcPct val="90000"/>
              </a:lnSpc>
              <a:spcBef>
                <a:spcPts val="1000"/>
              </a:spcBef>
              <a:spcAft>
                <a:spcPts val="0"/>
              </a:spcAft>
              <a:buClr>
                <a:srgbClr val="262626"/>
              </a:buClr>
              <a:buSzPts val="2000"/>
              <a:buFont typeface="Arial"/>
              <a:buNone/>
            </a:pPr>
            <a:r>
              <a:t/>
            </a:r>
            <a:endParaRPr b="1">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7"/>
          <p:cNvSpPr txBox="1"/>
          <p:nvPr>
            <p:ph type="title"/>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3600">
                <a:solidFill>
                  <a:schemeClr val="dk1"/>
                </a:solidFill>
                <a:latin typeface="Arial"/>
                <a:ea typeface="Arial"/>
                <a:cs typeface="Arial"/>
                <a:sym typeface="Arial"/>
              </a:rPr>
              <a:t>Activity 1: Example 2 </a:t>
            </a:r>
            <a:endParaRPr sz="3600">
              <a:solidFill>
                <a:schemeClr val="dk1"/>
              </a:solidFill>
              <a:latin typeface="Arial"/>
              <a:ea typeface="Arial"/>
              <a:cs typeface="Arial"/>
              <a:sym typeface="Arial"/>
            </a:endParaRPr>
          </a:p>
          <a:p>
            <a:pPr indent="0" lvl="0" marL="0" rtl="0" algn="l">
              <a:lnSpc>
                <a:spcPct val="90000"/>
              </a:lnSpc>
              <a:spcBef>
                <a:spcPts val="0"/>
              </a:spcBef>
              <a:spcAft>
                <a:spcPts val="0"/>
              </a:spcAft>
              <a:buClr>
                <a:schemeClr val="dk1"/>
              </a:buClr>
              <a:buSzPts val="4000"/>
              <a:buFont typeface="Arial"/>
              <a:buNone/>
            </a:pPr>
            <a:r>
              <a:t/>
            </a:r>
            <a:endParaRPr/>
          </a:p>
        </p:txBody>
      </p:sp>
      <p:sp>
        <p:nvSpPr>
          <p:cNvPr id="146" name="Google Shape;146;p7"/>
          <p:cNvSpPr txBox="1"/>
          <p:nvPr>
            <p:ph idx="1" type="body"/>
          </p:nvPr>
        </p:nvSpPr>
        <p:spPr>
          <a:xfrm>
            <a:off x="334975" y="1782975"/>
            <a:ext cx="11213400" cy="3351300"/>
          </a:xfrm>
          <a:prstGeom prst="rect">
            <a:avLst/>
          </a:prstGeom>
          <a:noFill/>
          <a:ln>
            <a:noFill/>
          </a:ln>
        </p:spPr>
        <p:txBody>
          <a:bodyPr anchorCtr="0" anchor="t" bIns="45700" lIns="91425" spcFirstLastPara="1" rIns="91425" wrap="square" tIns="45700">
            <a:normAutofit/>
          </a:bodyPr>
          <a:lstStyle/>
          <a:p>
            <a:pPr indent="0" lvl="0" marL="457200" rtl="0" algn="ctr">
              <a:lnSpc>
                <a:spcPct val="90000"/>
              </a:lnSpc>
              <a:spcBef>
                <a:spcPts val="0"/>
              </a:spcBef>
              <a:spcAft>
                <a:spcPts val="0"/>
              </a:spcAft>
              <a:buSzPts val="1800"/>
              <a:buNone/>
            </a:pPr>
            <a:r>
              <a:rPr b="1" lang="en-US" sz="2400">
                <a:solidFill>
                  <a:schemeClr val="dk1"/>
                </a:solidFill>
                <a:latin typeface="Arial"/>
                <a:ea typeface="Arial"/>
                <a:cs typeface="Arial"/>
                <a:sym typeface="Arial"/>
              </a:rPr>
              <a:t>Example 2: </a:t>
            </a:r>
            <a:r>
              <a:rPr lang="en-US" sz="2400">
                <a:solidFill>
                  <a:schemeClr val="dk1"/>
                </a:solidFill>
                <a:latin typeface="Arial"/>
                <a:ea typeface="Arial"/>
                <a:cs typeface="Arial"/>
                <a:sym typeface="Arial"/>
              </a:rPr>
              <a:t>You are doing a study of how people use Facebook to talk about politics.</a:t>
            </a:r>
            <a:endParaRPr sz="2400">
              <a:solidFill>
                <a:schemeClr val="dk1"/>
              </a:solidFill>
              <a:latin typeface="Arial"/>
              <a:ea typeface="Arial"/>
              <a:cs typeface="Arial"/>
              <a:sym typeface="Arial"/>
            </a:endParaRPr>
          </a:p>
          <a:p>
            <a:pPr indent="0" lvl="0" marL="457200" rtl="0" algn="ctr">
              <a:lnSpc>
                <a:spcPct val="90000"/>
              </a:lnSpc>
              <a:spcBef>
                <a:spcPts val="0"/>
              </a:spcBef>
              <a:spcAft>
                <a:spcPts val="0"/>
              </a:spcAft>
              <a:buSzPts val="1800"/>
              <a:buNone/>
            </a:pPr>
            <a:r>
              <a:t/>
            </a:r>
            <a:endParaRPr sz="2400">
              <a:solidFill>
                <a:schemeClr val="dk1"/>
              </a:solidFill>
              <a:latin typeface="Arial"/>
              <a:ea typeface="Arial"/>
              <a:cs typeface="Arial"/>
              <a:sym typeface="Arial"/>
            </a:endParaRPr>
          </a:p>
          <a:p>
            <a:pPr indent="-342900" lvl="0" marL="457200" rtl="0" algn="l">
              <a:lnSpc>
                <a:spcPct val="90000"/>
              </a:lnSpc>
              <a:spcBef>
                <a:spcPts val="1000"/>
              </a:spcBef>
              <a:spcAft>
                <a:spcPts val="0"/>
              </a:spcAft>
              <a:buClr>
                <a:schemeClr val="dk1"/>
              </a:buClr>
              <a:buSzPts val="1800"/>
              <a:buFont typeface="Arial"/>
              <a:buChar char="●"/>
            </a:pPr>
            <a:r>
              <a:rPr lang="en-US">
                <a:solidFill>
                  <a:schemeClr val="dk1"/>
                </a:solidFill>
                <a:latin typeface="Arial"/>
                <a:ea typeface="Arial"/>
                <a:cs typeface="Arial"/>
                <a:sym typeface="Arial"/>
              </a:rPr>
              <a:t>This involves scraping comments from a public Facebook group and classifying them as “friendly”, “neutral” &amp; “hostile”</a:t>
            </a:r>
            <a:endParaRPr>
              <a:solidFill>
                <a:schemeClr val="dk1"/>
              </a:solidFill>
              <a:latin typeface="Arial"/>
              <a:ea typeface="Arial"/>
              <a:cs typeface="Arial"/>
              <a:sym typeface="Arial"/>
            </a:endParaRPr>
          </a:p>
          <a:p>
            <a:pPr indent="-342900" lvl="0" marL="457200" rtl="0" algn="l">
              <a:lnSpc>
                <a:spcPct val="90000"/>
              </a:lnSpc>
              <a:spcBef>
                <a:spcPts val="0"/>
              </a:spcBef>
              <a:spcAft>
                <a:spcPts val="0"/>
              </a:spcAft>
              <a:buClr>
                <a:schemeClr val="dk1"/>
              </a:buClr>
              <a:buSzPts val="1800"/>
              <a:buFont typeface="Arial"/>
              <a:buChar char="●"/>
            </a:pPr>
            <a:r>
              <a:rPr lang="en-US">
                <a:solidFill>
                  <a:schemeClr val="dk1"/>
                </a:solidFill>
                <a:latin typeface="Arial"/>
                <a:ea typeface="Arial"/>
                <a:cs typeface="Arial"/>
                <a:sym typeface="Arial"/>
              </a:rPr>
              <a:t>When you publish examples of comments you use examples of “hostile” posts.</a:t>
            </a:r>
            <a:endParaRPr>
              <a:solidFill>
                <a:schemeClr val="dk1"/>
              </a:solidFill>
              <a:latin typeface="Arial"/>
              <a:ea typeface="Arial"/>
              <a:cs typeface="Arial"/>
              <a:sym typeface="Arial"/>
            </a:endParaRPr>
          </a:p>
          <a:p>
            <a:pPr indent="0" lvl="0" marL="457200" rtl="0" algn="l">
              <a:lnSpc>
                <a:spcPct val="90000"/>
              </a:lnSpc>
              <a:spcBef>
                <a:spcPts val="1000"/>
              </a:spcBef>
              <a:spcAft>
                <a:spcPts val="0"/>
              </a:spcAft>
              <a:buSzPts val="1800"/>
              <a:buNone/>
            </a:pPr>
            <a:r>
              <a:t/>
            </a:r>
            <a:endParaRPr>
              <a:solidFill>
                <a:schemeClr val="dk1"/>
              </a:solidFill>
              <a:latin typeface="Arial"/>
              <a:ea typeface="Arial"/>
              <a:cs typeface="Arial"/>
              <a:sym typeface="Arial"/>
            </a:endParaRPr>
          </a:p>
          <a:p>
            <a:pPr indent="0" lvl="0" marL="0" rtl="0" algn="l">
              <a:lnSpc>
                <a:spcPct val="90000"/>
              </a:lnSpc>
              <a:spcBef>
                <a:spcPts val="1000"/>
              </a:spcBef>
              <a:spcAft>
                <a:spcPts val="0"/>
              </a:spcAft>
              <a:buSzPts val="1800"/>
              <a:buNone/>
            </a:pPr>
            <a:r>
              <a:t/>
            </a:r>
            <a:endParaRPr>
              <a:latin typeface="Arial"/>
              <a:ea typeface="Arial"/>
              <a:cs typeface="Arial"/>
              <a:sym typeface="Arial"/>
            </a:endParaRPr>
          </a:p>
        </p:txBody>
      </p:sp>
      <p:sp>
        <p:nvSpPr>
          <p:cNvPr id="147" name="Google Shape;147;p7"/>
          <p:cNvSpPr txBox="1"/>
          <p:nvPr/>
        </p:nvSpPr>
        <p:spPr>
          <a:xfrm>
            <a:off x="591000" y="4444775"/>
            <a:ext cx="10071600" cy="1965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100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 Informed consent</a:t>
            </a:r>
            <a:r>
              <a:rPr b="0" i="0" lang="en-US" sz="2200" u="none" cap="none" strike="noStrike">
                <a:solidFill>
                  <a:schemeClr val="dk1"/>
                </a:solidFill>
                <a:latin typeface="Arial"/>
                <a:ea typeface="Arial"/>
                <a:cs typeface="Arial"/>
                <a:sym typeface="Arial"/>
              </a:rPr>
              <a:t>: have people consented?</a:t>
            </a:r>
            <a:endParaRPr b="0" i="0" sz="2200" u="none" cap="none" strike="noStrike">
              <a:solidFill>
                <a:srgbClr val="262626"/>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 Confidentiality</a:t>
            </a:r>
            <a:r>
              <a:rPr b="0" i="0" lang="en-US" sz="2200" u="none" cap="none" strike="noStrike">
                <a:solidFill>
                  <a:schemeClr val="dk1"/>
                </a:solidFill>
                <a:latin typeface="Arial"/>
                <a:ea typeface="Arial"/>
                <a:cs typeface="Arial"/>
                <a:sym typeface="Arial"/>
              </a:rPr>
              <a:t>: people can find the name of authors of your “hostile” post examples.</a:t>
            </a:r>
            <a:endParaRPr b="0" i="0" sz="2200" u="none" cap="none" strike="noStrike">
              <a:solidFill>
                <a:srgbClr val="262626"/>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Char char="➔"/>
            </a:pPr>
            <a:r>
              <a:rPr b="1" i="0" lang="en-US" sz="2200" u="none" cap="none" strike="noStrike">
                <a:solidFill>
                  <a:schemeClr val="dk1"/>
                </a:solidFill>
                <a:latin typeface="Arial"/>
                <a:ea typeface="Arial"/>
                <a:cs typeface="Arial"/>
                <a:sym typeface="Arial"/>
              </a:rPr>
              <a:t> Psychological harm</a:t>
            </a:r>
            <a:r>
              <a:rPr b="0" i="0" lang="en-US" sz="2200" u="none" cap="none" strike="noStrike">
                <a:solidFill>
                  <a:schemeClr val="dk1"/>
                </a:solidFill>
                <a:latin typeface="Arial"/>
                <a:ea typeface="Arial"/>
                <a:cs typeface="Arial"/>
                <a:sym typeface="Arial"/>
              </a:rPr>
              <a:t>: authors of “hostile” posts put at risk of psychological abuse.</a:t>
            </a:r>
            <a:endParaRPr b="0" i="0" sz="14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8"/>
          <p:cNvSpPr txBox="1"/>
          <p:nvPr>
            <p:ph type="title"/>
          </p:nvPr>
        </p:nvSpPr>
        <p:spPr>
          <a:xfrm>
            <a:off x="536366" y="401358"/>
            <a:ext cx="11485500" cy="7239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rgbClr val="000000"/>
              </a:buClr>
              <a:buSzPts val="1800"/>
              <a:buNone/>
            </a:pPr>
            <a:r>
              <a:rPr lang="en-US"/>
              <a:t>Activity 1 </a:t>
            </a:r>
            <a:r>
              <a:rPr lang="en-US" sz="3600">
                <a:solidFill>
                  <a:schemeClr val="dk1"/>
                </a:solidFill>
                <a:latin typeface="Arial"/>
                <a:ea typeface="Arial"/>
                <a:cs typeface="Arial"/>
                <a:sym typeface="Arial"/>
              </a:rPr>
              <a:t>Dimensions of Research Ethics </a:t>
            </a:r>
            <a:r>
              <a:rPr lang="en-US" sz="3600"/>
              <a:t>	</a:t>
            </a:r>
            <a:endParaRPr/>
          </a:p>
        </p:txBody>
      </p:sp>
      <p:sp>
        <p:nvSpPr>
          <p:cNvPr id="154" name="Google Shape;154;p8"/>
          <p:cNvSpPr txBox="1"/>
          <p:nvPr>
            <p:ph idx="1" type="body"/>
          </p:nvPr>
        </p:nvSpPr>
        <p:spPr>
          <a:xfrm>
            <a:off x="334962" y="1198179"/>
            <a:ext cx="11485500" cy="40311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rgbClr val="262626"/>
              </a:buClr>
              <a:buSzPts val="1800"/>
              <a:buNone/>
            </a:pPr>
            <a:r>
              <a:rPr b="1" lang="en-US"/>
              <a:t>Group Work</a:t>
            </a:r>
            <a:endParaRPr/>
          </a:p>
        </p:txBody>
      </p:sp>
      <p:pic>
        <p:nvPicPr>
          <p:cNvPr descr="Working group on refugee / migrant children - ISPCAN" id="155" name="Google Shape;155;p8"/>
          <p:cNvPicPr preferRelativeResize="0"/>
          <p:nvPr/>
        </p:nvPicPr>
        <p:blipFill rotWithShape="1">
          <a:blip r:embed="rId3">
            <a:alphaModFix/>
          </a:blip>
          <a:srcRect b="0" l="0" r="0" t="0"/>
          <a:stretch/>
        </p:blipFill>
        <p:spPr>
          <a:xfrm>
            <a:off x="6487072" y="1911246"/>
            <a:ext cx="4524375" cy="4114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9"/>
          <p:cNvSpPr txBox="1"/>
          <p:nvPr>
            <p:ph type="title"/>
          </p:nvPr>
        </p:nvSpPr>
        <p:spPr>
          <a:xfrm>
            <a:off x="371474" y="420487"/>
            <a:ext cx="11485500" cy="723900"/>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rgbClr val="000000"/>
              </a:buClr>
              <a:buSzPct val="58822"/>
              <a:buNone/>
            </a:pPr>
            <a:r>
              <a:rPr lang="en-US"/>
              <a:t>Activity 1: Dimensions of Research Ethics</a:t>
            </a:r>
            <a:br>
              <a:rPr lang="en-US"/>
            </a:br>
            <a:r>
              <a:rPr lang="en-US"/>
              <a:t> (Discussion)</a:t>
            </a:r>
            <a:br>
              <a:rPr lang="en-US"/>
            </a:br>
            <a:endParaRPr/>
          </a:p>
        </p:txBody>
      </p:sp>
      <p:sp>
        <p:nvSpPr>
          <p:cNvPr id="162" name="Google Shape;162;p9"/>
          <p:cNvSpPr txBox="1"/>
          <p:nvPr>
            <p:ph idx="1" type="body"/>
          </p:nvPr>
        </p:nvSpPr>
        <p:spPr>
          <a:xfrm>
            <a:off x="334962" y="1198179"/>
            <a:ext cx="6185700" cy="4947900"/>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t/>
            </a:r>
            <a:endParaRPr/>
          </a:p>
          <a:p>
            <a:pPr indent="-228600" lvl="0" marL="457200" rtl="0" algn="l">
              <a:lnSpc>
                <a:spcPct val="90000"/>
              </a:lnSpc>
              <a:spcBef>
                <a:spcPts val="1000"/>
              </a:spcBef>
              <a:spcAft>
                <a:spcPts val="0"/>
              </a:spcAft>
              <a:buClr>
                <a:srgbClr val="262626"/>
              </a:buClr>
              <a:buSzPts val="1800"/>
              <a:buNone/>
            </a:pPr>
            <a:r>
              <a:rPr lang="en-US"/>
              <a:t>Now we will share our thoughts…</a:t>
            </a:r>
            <a:endParaRPr/>
          </a:p>
          <a:p>
            <a:pPr indent="-228600" lvl="0" marL="457200" rtl="0" algn="l">
              <a:lnSpc>
                <a:spcPct val="90000"/>
              </a:lnSpc>
              <a:spcBef>
                <a:spcPts val="1000"/>
              </a:spcBef>
              <a:spcAft>
                <a:spcPts val="0"/>
              </a:spcAft>
              <a:buClr>
                <a:srgbClr val="262626"/>
              </a:buClr>
              <a:buSzPts val="1800"/>
              <a:buNone/>
            </a:pPr>
            <a:r>
              <a:t/>
            </a:r>
            <a:endParaRPr/>
          </a:p>
        </p:txBody>
      </p:sp>
      <p:pic>
        <p:nvPicPr>
          <p:cNvPr id="163" name="Google Shape;163;p9"/>
          <p:cNvPicPr preferRelativeResize="0"/>
          <p:nvPr/>
        </p:nvPicPr>
        <p:blipFill rotWithShape="1">
          <a:blip r:embed="rId3">
            <a:alphaModFix/>
          </a:blip>
          <a:srcRect b="0" l="0" r="0" t="0"/>
          <a:stretch/>
        </p:blipFill>
        <p:spPr>
          <a:xfrm>
            <a:off x="6761796" y="1640018"/>
            <a:ext cx="5095243" cy="403104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our deck">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